
<file path=[Content_Types].xml><?xml version="1.0" encoding="utf-8"?>
<Types xmlns="http://schemas.openxmlformats.org/package/2006/content-types"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</p:sldIdLst>
  <p:sldSz cx="12192000" cy="6858000"/>
  <p:notesSz cx="12192000" cy="6858000"/>
  <p:embeddedFontLst>
    <p:embeddedFont>
      <p:font typeface="Calibri" pitchFamily="34" charset="0"/>
      <p:regular r:id="rId4"/>
      <p:bold r:id="rId5"/>
      <p:italic r:id="rId6"/>
      <p:boldItalic r:id="rId7"/>
    </p:embeddedFont>
    <p:embeddedFont>
      <p:font typeface="Arial Unicode MS" pitchFamily="34" charset="-128"/>
      <p:regular r:id="rId8"/>
    </p:embeddedFont>
    <p:embeddedFont>
      <p:font typeface="Segoe UI Light" pitchFamily="34" charset="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798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4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viewProps" Target="viewProps.xml"/><Relationship Id="rId5" Type="http://schemas.openxmlformats.org/officeDocument/2006/relationships/font" Target="fonts/font2.fntdata"/><Relationship Id="rId10" Type="http://schemas.openxmlformats.org/officeDocument/2006/relationships/presProps" Target="presProps.xml"/><Relationship Id="rId4" Type="http://schemas.openxmlformats.org/officeDocument/2006/relationships/font" Target="fonts/font1.fntdata"/><Relationship Id="rId9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ADADAD"/>
                </a:solidFill>
                <a:latin typeface="Arial Unicode MS"/>
                <a:cs typeface="Arial Unicode MS"/>
              </a:defRPr>
            </a:lvl1pPr>
          </a:lstStyle>
          <a:p>
            <a:pPr marL="12700" marR="5080" indent="162560">
              <a:lnSpc>
                <a:spcPts val="1150"/>
              </a:lnSpc>
              <a:spcBef>
                <a:spcPts val="40"/>
              </a:spcBef>
            </a:pPr>
            <a:r>
              <a:rPr b="1" spc="25" dirty="0">
                <a:latin typeface="Calibri"/>
                <a:cs typeface="Calibri"/>
              </a:rPr>
              <a:t>Deloitte </a:t>
            </a:r>
            <a:r>
              <a:rPr b="1" spc="20" dirty="0">
                <a:latin typeface="Calibri"/>
                <a:cs typeface="Calibri"/>
              </a:rPr>
              <a:t>&amp; </a:t>
            </a:r>
            <a:r>
              <a:rPr b="1" spc="40" dirty="0">
                <a:latin typeface="Calibri"/>
                <a:cs typeface="Calibri"/>
              </a:rPr>
              <a:t>Inside </a:t>
            </a:r>
            <a:r>
              <a:rPr b="1" spc="50" dirty="0">
                <a:latin typeface="Calibri"/>
                <a:cs typeface="Calibri"/>
              </a:rPr>
              <a:t>Sherpa  </a:t>
            </a:r>
            <a:r>
              <a:rPr spc="-30" dirty="0"/>
              <a:t>TS&amp;A </a:t>
            </a:r>
            <a:r>
              <a:rPr spc="15" dirty="0"/>
              <a:t>Cloud </a:t>
            </a:r>
            <a:r>
              <a:rPr dirty="0"/>
              <a:t>– </a:t>
            </a:r>
            <a:r>
              <a:rPr spc="15" dirty="0"/>
              <a:t>Digital</a:t>
            </a:r>
            <a:r>
              <a:rPr spc="-100" dirty="0"/>
              <a:t> </a:t>
            </a:r>
            <a:r>
              <a:rPr spc="30" dirty="0"/>
              <a:t>Internship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7/8/2020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ADADAD"/>
                </a:solidFill>
                <a:latin typeface="Arial Unicode MS"/>
                <a:cs typeface="Arial Unicode MS"/>
              </a:defRPr>
            </a:lvl1pPr>
          </a:lstStyle>
          <a:p>
            <a:pPr marL="38100">
              <a:lnSpc>
                <a:spcPct val="100000"/>
              </a:lnSpc>
              <a:spcBef>
                <a:spcPts val="160"/>
              </a:spcBef>
            </a:pPr>
            <a:fld id="{81D60167-4931-47E6-BA6A-407CBD079E47}" type="slidenum">
              <a:rPr spc="10" dirty="0"/>
              <a:pPr marL="38100">
                <a:lnSpc>
                  <a:spcPct val="100000"/>
                </a:lnSpc>
                <a:spcBef>
                  <a:spcPts val="160"/>
                </a:spcBef>
              </a:pPr>
              <a:t>‹#›</a:t>
            </a:fld>
            <a:r>
              <a:rPr spc="-15" dirty="0"/>
              <a:t> </a:t>
            </a:r>
            <a:r>
              <a:rPr spc="235" dirty="0"/>
              <a:t>|</a:t>
            </a:r>
            <a:r>
              <a:rPr spc="195" dirty="0"/>
              <a:t> </a:t>
            </a:r>
            <a:r>
              <a:rPr spc="25" dirty="0"/>
              <a:t>Deloitte</a:t>
            </a:r>
            <a:r>
              <a:rPr spc="-20" dirty="0"/>
              <a:t> </a:t>
            </a:r>
            <a:r>
              <a:rPr spc="15" dirty="0"/>
              <a:t>Consulting</a:t>
            </a:r>
            <a:r>
              <a:rPr spc="-30" dirty="0"/>
              <a:t> </a:t>
            </a:r>
            <a:r>
              <a:rPr spc="235" dirty="0"/>
              <a:t>|</a:t>
            </a:r>
            <a:r>
              <a:rPr spc="-20" dirty="0"/>
              <a:t> </a:t>
            </a:r>
            <a:r>
              <a:rPr spc="15" dirty="0"/>
              <a:t>Cloud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ADADAD"/>
                </a:solidFill>
                <a:latin typeface="Arial Unicode MS"/>
                <a:cs typeface="Arial Unicode MS"/>
              </a:defRPr>
            </a:lvl1pPr>
          </a:lstStyle>
          <a:p>
            <a:pPr marL="12700" marR="5080" indent="162560">
              <a:lnSpc>
                <a:spcPts val="1150"/>
              </a:lnSpc>
              <a:spcBef>
                <a:spcPts val="40"/>
              </a:spcBef>
            </a:pPr>
            <a:r>
              <a:rPr b="1" spc="25" dirty="0">
                <a:latin typeface="Calibri"/>
                <a:cs typeface="Calibri"/>
              </a:rPr>
              <a:t>Deloitte </a:t>
            </a:r>
            <a:r>
              <a:rPr b="1" spc="20" dirty="0">
                <a:latin typeface="Calibri"/>
                <a:cs typeface="Calibri"/>
              </a:rPr>
              <a:t>&amp; </a:t>
            </a:r>
            <a:r>
              <a:rPr b="1" spc="40" dirty="0">
                <a:latin typeface="Calibri"/>
                <a:cs typeface="Calibri"/>
              </a:rPr>
              <a:t>Inside </a:t>
            </a:r>
            <a:r>
              <a:rPr b="1" spc="50" dirty="0">
                <a:latin typeface="Calibri"/>
                <a:cs typeface="Calibri"/>
              </a:rPr>
              <a:t>Sherpa  </a:t>
            </a:r>
            <a:r>
              <a:rPr spc="-30" dirty="0"/>
              <a:t>TS&amp;A </a:t>
            </a:r>
            <a:r>
              <a:rPr spc="15" dirty="0"/>
              <a:t>Cloud </a:t>
            </a:r>
            <a:r>
              <a:rPr dirty="0"/>
              <a:t>– </a:t>
            </a:r>
            <a:r>
              <a:rPr spc="15" dirty="0"/>
              <a:t>Digital</a:t>
            </a:r>
            <a:r>
              <a:rPr spc="-100" dirty="0"/>
              <a:t> </a:t>
            </a:r>
            <a:r>
              <a:rPr spc="30" dirty="0"/>
              <a:t>Internship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7/8/2020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ADADAD"/>
                </a:solidFill>
                <a:latin typeface="Arial Unicode MS"/>
                <a:cs typeface="Arial Unicode MS"/>
              </a:defRPr>
            </a:lvl1pPr>
          </a:lstStyle>
          <a:p>
            <a:pPr marL="38100">
              <a:lnSpc>
                <a:spcPct val="100000"/>
              </a:lnSpc>
              <a:spcBef>
                <a:spcPts val="160"/>
              </a:spcBef>
            </a:pPr>
            <a:fld id="{81D60167-4931-47E6-BA6A-407CBD079E47}" type="slidenum">
              <a:rPr spc="10" dirty="0"/>
              <a:pPr marL="38100">
                <a:lnSpc>
                  <a:spcPct val="100000"/>
                </a:lnSpc>
                <a:spcBef>
                  <a:spcPts val="160"/>
                </a:spcBef>
              </a:pPr>
              <a:t>‹#›</a:t>
            </a:fld>
            <a:r>
              <a:rPr spc="-15" dirty="0"/>
              <a:t> </a:t>
            </a:r>
            <a:r>
              <a:rPr spc="235" dirty="0"/>
              <a:t>|</a:t>
            </a:r>
            <a:r>
              <a:rPr spc="195" dirty="0"/>
              <a:t> </a:t>
            </a:r>
            <a:r>
              <a:rPr spc="25" dirty="0"/>
              <a:t>Deloitte</a:t>
            </a:r>
            <a:r>
              <a:rPr spc="-20" dirty="0"/>
              <a:t> </a:t>
            </a:r>
            <a:r>
              <a:rPr spc="15" dirty="0"/>
              <a:t>Consulting</a:t>
            </a:r>
            <a:r>
              <a:rPr spc="-30" dirty="0"/>
              <a:t> </a:t>
            </a:r>
            <a:r>
              <a:rPr spc="235" dirty="0"/>
              <a:t>|</a:t>
            </a:r>
            <a:r>
              <a:rPr spc="-20" dirty="0"/>
              <a:t> </a:t>
            </a:r>
            <a:r>
              <a:rPr spc="15" dirty="0"/>
              <a:t>Cloud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ADADAD"/>
                </a:solidFill>
                <a:latin typeface="Arial Unicode MS"/>
                <a:cs typeface="Arial Unicode MS"/>
              </a:defRPr>
            </a:lvl1pPr>
          </a:lstStyle>
          <a:p>
            <a:pPr marL="12700" marR="5080" indent="162560">
              <a:lnSpc>
                <a:spcPts val="1150"/>
              </a:lnSpc>
              <a:spcBef>
                <a:spcPts val="40"/>
              </a:spcBef>
            </a:pPr>
            <a:r>
              <a:rPr b="1" spc="25" dirty="0">
                <a:latin typeface="Calibri"/>
                <a:cs typeface="Calibri"/>
              </a:rPr>
              <a:t>Deloitte </a:t>
            </a:r>
            <a:r>
              <a:rPr b="1" spc="20" dirty="0">
                <a:latin typeface="Calibri"/>
                <a:cs typeface="Calibri"/>
              </a:rPr>
              <a:t>&amp; </a:t>
            </a:r>
            <a:r>
              <a:rPr b="1" spc="40" dirty="0">
                <a:latin typeface="Calibri"/>
                <a:cs typeface="Calibri"/>
              </a:rPr>
              <a:t>Inside </a:t>
            </a:r>
            <a:r>
              <a:rPr b="1" spc="50" dirty="0">
                <a:latin typeface="Calibri"/>
                <a:cs typeface="Calibri"/>
              </a:rPr>
              <a:t>Sherpa  </a:t>
            </a:r>
            <a:r>
              <a:rPr spc="-30" dirty="0"/>
              <a:t>TS&amp;A </a:t>
            </a:r>
            <a:r>
              <a:rPr spc="15" dirty="0"/>
              <a:t>Cloud </a:t>
            </a:r>
            <a:r>
              <a:rPr dirty="0"/>
              <a:t>– </a:t>
            </a:r>
            <a:r>
              <a:rPr spc="15" dirty="0"/>
              <a:t>Digital</a:t>
            </a:r>
            <a:r>
              <a:rPr spc="-100" dirty="0"/>
              <a:t> </a:t>
            </a:r>
            <a:r>
              <a:rPr spc="30" dirty="0"/>
              <a:t>Internship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7/8/2020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ADADAD"/>
                </a:solidFill>
                <a:latin typeface="Arial Unicode MS"/>
                <a:cs typeface="Arial Unicode MS"/>
              </a:defRPr>
            </a:lvl1pPr>
          </a:lstStyle>
          <a:p>
            <a:pPr marL="38100">
              <a:lnSpc>
                <a:spcPct val="100000"/>
              </a:lnSpc>
              <a:spcBef>
                <a:spcPts val="160"/>
              </a:spcBef>
            </a:pPr>
            <a:fld id="{81D60167-4931-47E6-BA6A-407CBD079E47}" type="slidenum">
              <a:rPr spc="10" dirty="0"/>
              <a:pPr marL="38100">
                <a:lnSpc>
                  <a:spcPct val="100000"/>
                </a:lnSpc>
                <a:spcBef>
                  <a:spcPts val="160"/>
                </a:spcBef>
              </a:pPr>
              <a:t>‹#›</a:t>
            </a:fld>
            <a:r>
              <a:rPr spc="-15" dirty="0"/>
              <a:t> </a:t>
            </a:r>
            <a:r>
              <a:rPr spc="235" dirty="0"/>
              <a:t>|</a:t>
            </a:r>
            <a:r>
              <a:rPr spc="195" dirty="0"/>
              <a:t> </a:t>
            </a:r>
            <a:r>
              <a:rPr spc="25" dirty="0"/>
              <a:t>Deloitte</a:t>
            </a:r>
            <a:r>
              <a:rPr spc="-20" dirty="0"/>
              <a:t> </a:t>
            </a:r>
            <a:r>
              <a:rPr spc="15" dirty="0"/>
              <a:t>Consulting</a:t>
            </a:r>
            <a:r>
              <a:rPr spc="-30" dirty="0"/>
              <a:t> </a:t>
            </a:r>
            <a:r>
              <a:rPr spc="235" dirty="0"/>
              <a:t>|</a:t>
            </a:r>
            <a:r>
              <a:rPr spc="-20" dirty="0"/>
              <a:t> </a:t>
            </a:r>
            <a:r>
              <a:rPr spc="15" dirty="0"/>
              <a:t>Cloud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ADADAD"/>
                </a:solidFill>
                <a:latin typeface="Arial Unicode MS"/>
                <a:cs typeface="Arial Unicode MS"/>
              </a:defRPr>
            </a:lvl1pPr>
          </a:lstStyle>
          <a:p>
            <a:pPr marL="12700" marR="5080" indent="162560">
              <a:lnSpc>
                <a:spcPts val="1150"/>
              </a:lnSpc>
              <a:spcBef>
                <a:spcPts val="40"/>
              </a:spcBef>
            </a:pPr>
            <a:r>
              <a:rPr b="1" spc="25" dirty="0">
                <a:latin typeface="Calibri"/>
                <a:cs typeface="Calibri"/>
              </a:rPr>
              <a:t>Deloitte </a:t>
            </a:r>
            <a:r>
              <a:rPr b="1" spc="20" dirty="0">
                <a:latin typeface="Calibri"/>
                <a:cs typeface="Calibri"/>
              </a:rPr>
              <a:t>&amp; </a:t>
            </a:r>
            <a:r>
              <a:rPr b="1" spc="40" dirty="0">
                <a:latin typeface="Calibri"/>
                <a:cs typeface="Calibri"/>
              </a:rPr>
              <a:t>Inside </a:t>
            </a:r>
            <a:r>
              <a:rPr b="1" spc="50" dirty="0">
                <a:latin typeface="Calibri"/>
                <a:cs typeface="Calibri"/>
              </a:rPr>
              <a:t>Sherpa  </a:t>
            </a:r>
            <a:r>
              <a:rPr spc="-30" dirty="0"/>
              <a:t>TS&amp;A </a:t>
            </a:r>
            <a:r>
              <a:rPr spc="15" dirty="0"/>
              <a:t>Cloud </a:t>
            </a:r>
            <a:r>
              <a:rPr dirty="0"/>
              <a:t>– </a:t>
            </a:r>
            <a:r>
              <a:rPr spc="15" dirty="0"/>
              <a:t>Digital</a:t>
            </a:r>
            <a:r>
              <a:rPr spc="-100" dirty="0"/>
              <a:t> </a:t>
            </a:r>
            <a:r>
              <a:rPr spc="30" dirty="0"/>
              <a:t>Internship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7/8/2020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ADADAD"/>
                </a:solidFill>
                <a:latin typeface="Arial Unicode MS"/>
                <a:cs typeface="Arial Unicode MS"/>
              </a:defRPr>
            </a:lvl1pPr>
          </a:lstStyle>
          <a:p>
            <a:pPr marL="38100">
              <a:lnSpc>
                <a:spcPct val="100000"/>
              </a:lnSpc>
              <a:spcBef>
                <a:spcPts val="160"/>
              </a:spcBef>
            </a:pPr>
            <a:fld id="{81D60167-4931-47E6-BA6A-407CBD079E47}" type="slidenum">
              <a:rPr spc="10" dirty="0"/>
              <a:pPr marL="38100">
                <a:lnSpc>
                  <a:spcPct val="100000"/>
                </a:lnSpc>
                <a:spcBef>
                  <a:spcPts val="160"/>
                </a:spcBef>
              </a:pPr>
              <a:t>‹#›</a:t>
            </a:fld>
            <a:r>
              <a:rPr spc="-15" dirty="0"/>
              <a:t> </a:t>
            </a:r>
            <a:r>
              <a:rPr spc="235" dirty="0"/>
              <a:t>|</a:t>
            </a:r>
            <a:r>
              <a:rPr spc="195" dirty="0"/>
              <a:t> </a:t>
            </a:r>
            <a:r>
              <a:rPr spc="25" dirty="0"/>
              <a:t>Deloitte</a:t>
            </a:r>
            <a:r>
              <a:rPr spc="-20" dirty="0"/>
              <a:t> </a:t>
            </a:r>
            <a:r>
              <a:rPr spc="15" dirty="0"/>
              <a:t>Consulting</a:t>
            </a:r>
            <a:r>
              <a:rPr spc="-30" dirty="0"/>
              <a:t> </a:t>
            </a:r>
            <a:r>
              <a:rPr spc="235" dirty="0"/>
              <a:t>|</a:t>
            </a:r>
            <a:r>
              <a:rPr spc="-20" dirty="0"/>
              <a:t> </a:t>
            </a:r>
            <a:r>
              <a:rPr spc="15" dirty="0"/>
              <a:t>Cloud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ADADAD"/>
                </a:solidFill>
                <a:latin typeface="Arial Unicode MS"/>
                <a:cs typeface="Arial Unicode MS"/>
              </a:defRPr>
            </a:lvl1pPr>
          </a:lstStyle>
          <a:p>
            <a:pPr marL="12700" marR="5080" indent="162560">
              <a:lnSpc>
                <a:spcPts val="1150"/>
              </a:lnSpc>
              <a:spcBef>
                <a:spcPts val="40"/>
              </a:spcBef>
            </a:pPr>
            <a:r>
              <a:rPr b="1" spc="25" dirty="0">
                <a:latin typeface="Calibri"/>
                <a:cs typeface="Calibri"/>
              </a:rPr>
              <a:t>Deloitte </a:t>
            </a:r>
            <a:r>
              <a:rPr b="1" spc="20" dirty="0">
                <a:latin typeface="Calibri"/>
                <a:cs typeface="Calibri"/>
              </a:rPr>
              <a:t>&amp; </a:t>
            </a:r>
            <a:r>
              <a:rPr b="1" spc="40" dirty="0">
                <a:latin typeface="Calibri"/>
                <a:cs typeface="Calibri"/>
              </a:rPr>
              <a:t>Inside </a:t>
            </a:r>
            <a:r>
              <a:rPr b="1" spc="50" dirty="0">
                <a:latin typeface="Calibri"/>
                <a:cs typeface="Calibri"/>
              </a:rPr>
              <a:t>Sherpa  </a:t>
            </a:r>
            <a:r>
              <a:rPr spc="-30" dirty="0"/>
              <a:t>TS&amp;A </a:t>
            </a:r>
            <a:r>
              <a:rPr spc="15" dirty="0"/>
              <a:t>Cloud </a:t>
            </a:r>
            <a:r>
              <a:rPr dirty="0"/>
              <a:t>– </a:t>
            </a:r>
            <a:r>
              <a:rPr spc="15" dirty="0"/>
              <a:t>Digital</a:t>
            </a:r>
            <a:r>
              <a:rPr spc="-100" dirty="0"/>
              <a:t> </a:t>
            </a:r>
            <a:r>
              <a:rPr spc="30" dirty="0"/>
              <a:t>Internship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7/8/2020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ADADAD"/>
                </a:solidFill>
                <a:latin typeface="Arial Unicode MS"/>
                <a:cs typeface="Arial Unicode MS"/>
              </a:defRPr>
            </a:lvl1pPr>
          </a:lstStyle>
          <a:p>
            <a:pPr marL="38100">
              <a:lnSpc>
                <a:spcPct val="100000"/>
              </a:lnSpc>
              <a:spcBef>
                <a:spcPts val="160"/>
              </a:spcBef>
            </a:pPr>
            <a:fld id="{81D60167-4931-47E6-BA6A-407CBD079E47}" type="slidenum">
              <a:rPr spc="10" dirty="0"/>
              <a:pPr marL="38100">
                <a:lnSpc>
                  <a:spcPct val="100000"/>
                </a:lnSpc>
                <a:spcBef>
                  <a:spcPts val="160"/>
                </a:spcBef>
              </a:pPr>
              <a:t>‹#›</a:t>
            </a:fld>
            <a:r>
              <a:rPr spc="-15" dirty="0"/>
              <a:t> </a:t>
            </a:r>
            <a:r>
              <a:rPr spc="235" dirty="0"/>
              <a:t>|</a:t>
            </a:r>
            <a:r>
              <a:rPr spc="195" dirty="0"/>
              <a:t> </a:t>
            </a:r>
            <a:r>
              <a:rPr spc="25" dirty="0"/>
              <a:t>Deloitte</a:t>
            </a:r>
            <a:r>
              <a:rPr spc="-20" dirty="0"/>
              <a:t> </a:t>
            </a:r>
            <a:r>
              <a:rPr spc="15" dirty="0"/>
              <a:t>Consulting</a:t>
            </a:r>
            <a:r>
              <a:rPr spc="-30" dirty="0"/>
              <a:t> </a:t>
            </a:r>
            <a:r>
              <a:rPr spc="235" dirty="0"/>
              <a:t>|</a:t>
            </a:r>
            <a:r>
              <a:rPr spc="-20" dirty="0"/>
              <a:t> </a:t>
            </a:r>
            <a:r>
              <a:rPr spc="15" dirty="0"/>
              <a:t>Cloud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26719" y="6475476"/>
            <a:ext cx="11340465" cy="0"/>
          </a:xfrm>
          <a:custGeom>
            <a:avLst/>
            <a:gdLst/>
            <a:ahLst/>
            <a:cxnLst/>
            <a:rect l="l" t="t" r="r" b="b"/>
            <a:pathLst>
              <a:path w="11340465">
                <a:moveTo>
                  <a:pt x="0" y="0"/>
                </a:moveTo>
                <a:lnTo>
                  <a:pt x="11339957" y="0"/>
                </a:lnTo>
              </a:path>
            </a:pathLst>
          </a:custGeom>
          <a:ln w="12192">
            <a:solidFill>
              <a:srgbClr val="52555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658490" y="6542613"/>
            <a:ext cx="1106789" cy="23947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4019" y="250917"/>
            <a:ext cx="11363960" cy="6267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 Unicode MS"/>
                <a:cs typeface="Arial Unicode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346319" y="6502989"/>
            <a:ext cx="1499234" cy="311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DADAD"/>
                </a:solidFill>
                <a:latin typeface="Arial Unicode MS"/>
                <a:cs typeface="Arial Unicode MS"/>
              </a:defRPr>
            </a:lvl1pPr>
          </a:lstStyle>
          <a:p>
            <a:pPr marL="12700" marR="5080" indent="162560">
              <a:lnSpc>
                <a:spcPts val="1150"/>
              </a:lnSpc>
              <a:spcBef>
                <a:spcPts val="40"/>
              </a:spcBef>
            </a:pPr>
            <a:r>
              <a:rPr b="1" spc="25" dirty="0">
                <a:latin typeface="Calibri"/>
                <a:cs typeface="Calibri"/>
              </a:rPr>
              <a:t>Deloitte </a:t>
            </a:r>
            <a:r>
              <a:rPr b="1" spc="20" dirty="0">
                <a:latin typeface="Calibri"/>
                <a:cs typeface="Calibri"/>
              </a:rPr>
              <a:t>&amp; </a:t>
            </a:r>
            <a:r>
              <a:rPr b="1" spc="40" dirty="0">
                <a:latin typeface="Calibri"/>
                <a:cs typeface="Calibri"/>
              </a:rPr>
              <a:t>Inside </a:t>
            </a:r>
            <a:r>
              <a:rPr b="1" spc="50" dirty="0">
                <a:latin typeface="Calibri"/>
                <a:cs typeface="Calibri"/>
              </a:rPr>
              <a:t>Sherpa  </a:t>
            </a:r>
            <a:r>
              <a:rPr spc="-30" dirty="0"/>
              <a:t>TS&amp;A </a:t>
            </a:r>
            <a:r>
              <a:rPr spc="15" dirty="0"/>
              <a:t>Cloud </a:t>
            </a:r>
            <a:r>
              <a:rPr dirty="0"/>
              <a:t>– </a:t>
            </a:r>
            <a:r>
              <a:rPr spc="15" dirty="0"/>
              <a:t>Digital</a:t>
            </a:r>
            <a:r>
              <a:rPr spc="-100" dirty="0"/>
              <a:t> </a:t>
            </a:r>
            <a:r>
              <a:rPr spc="30" dirty="0"/>
              <a:t>Internship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7/8/2020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88010" y="6578885"/>
            <a:ext cx="1575435" cy="1644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ADADAD"/>
                </a:solidFill>
                <a:latin typeface="Arial Unicode MS"/>
                <a:cs typeface="Arial Unicode MS"/>
              </a:defRPr>
            </a:lvl1pPr>
          </a:lstStyle>
          <a:p>
            <a:pPr marL="38100">
              <a:lnSpc>
                <a:spcPct val="100000"/>
              </a:lnSpc>
              <a:spcBef>
                <a:spcPts val="160"/>
              </a:spcBef>
            </a:pPr>
            <a:fld id="{81D60167-4931-47E6-BA6A-407CBD079E47}" type="slidenum">
              <a:rPr spc="10" dirty="0"/>
              <a:pPr marL="38100">
                <a:lnSpc>
                  <a:spcPct val="100000"/>
                </a:lnSpc>
                <a:spcBef>
                  <a:spcPts val="160"/>
                </a:spcBef>
              </a:pPr>
              <a:t>‹#›</a:t>
            </a:fld>
            <a:r>
              <a:rPr spc="-15" dirty="0"/>
              <a:t> </a:t>
            </a:r>
            <a:r>
              <a:rPr spc="235" dirty="0"/>
              <a:t>|</a:t>
            </a:r>
            <a:r>
              <a:rPr spc="195" dirty="0"/>
              <a:t> </a:t>
            </a:r>
            <a:r>
              <a:rPr spc="25" dirty="0"/>
              <a:t>Deloitte</a:t>
            </a:r>
            <a:r>
              <a:rPr spc="-20" dirty="0"/>
              <a:t> </a:t>
            </a:r>
            <a:r>
              <a:rPr spc="15" dirty="0"/>
              <a:t>Consulting</a:t>
            </a:r>
            <a:r>
              <a:rPr spc="-30" dirty="0"/>
              <a:t> </a:t>
            </a:r>
            <a:r>
              <a:rPr spc="235" dirty="0"/>
              <a:t>|</a:t>
            </a:r>
            <a:r>
              <a:rPr spc="-20" dirty="0"/>
              <a:t> </a:t>
            </a:r>
            <a:r>
              <a:rPr spc="15" dirty="0"/>
              <a:t>Cloud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481" y="941069"/>
            <a:ext cx="11340465" cy="0"/>
          </a:xfrm>
          <a:custGeom>
            <a:avLst/>
            <a:gdLst/>
            <a:ahLst/>
            <a:cxnLst/>
            <a:rect l="l" t="t" r="r" b="b"/>
            <a:pathLst>
              <a:path w="11340465">
                <a:moveTo>
                  <a:pt x="0" y="0"/>
                </a:moveTo>
                <a:lnTo>
                  <a:pt x="11339957" y="0"/>
                </a:lnTo>
              </a:path>
            </a:pathLst>
          </a:custGeom>
          <a:ln w="28956">
            <a:solidFill>
              <a:srgbClr val="85BB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4019" y="638047"/>
            <a:ext cx="86804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45" dirty="0">
                <a:solidFill>
                  <a:srgbClr val="565656"/>
                </a:solidFill>
                <a:latin typeface="Arial Unicode MS"/>
                <a:cs typeface="Arial Unicode MS"/>
              </a:rPr>
              <a:t>Highlighted</a:t>
            </a:r>
            <a:r>
              <a:rPr sz="1400" spc="-65" dirty="0">
                <a:solidFill>
                  <a:srgbClr val="565656"/>
                </a:solidFill>
                <a:latin typeface="Arial Unicode MS"/>
                <a:cs typeface="Arial Unicode MS"/>
              </a:rPr>
              <a:t> </a:t>
            </a:r>
            <a:r>
              <a:rPr sz="1400" spc="55" dirty="0">
                <a:solidFill>
                  <a:srgbClr val="565656"/>
                </a:solidFill>
                <a:latin typeface="Arial Unicode MS"/>
                <a:cs typeface="Arial Unicode MS"/>
              </a:rPr>
              <a:t>below</a:t>
            </a:r>
            <a:r>
              <a:rPr sz="1400" spc="-45" dirty="0">
                <a:solidFill>
                  <a:srgbClr val="565656"/>
                </a:solidFill>
                <a:latin typeface="Arial Unicode MS"/>
                <a:cs typeface="Arial Unicode MS"/>
              </a:rPr>
              <a:t> </a:t>
            </a:r>
            <a:r>
              <a:rPr sz="1400" spc="35" dirty="0">
                <a:solidFill>
                  <a:srgbClr val="565656"/>
                </a:solidFill>
                <a:latin typeface="Arial Unicode MS"/>
                <a:cs typeface="Arial Unicode MS"/>
              </a:rPr>
              <a:t>are</a:t>
            </a:r>
            <a:r>
              <a:rPr sz="1400" spc="-20" dirty="0">
                <a:solidFill>
                  <a:srgbClr val="565656"/>
                </a:solidFill>
                <a:latin typeface="Arial Unicode MS"/>
                <a:cs typeface="Arial Unicode MS"/>
              </a:rPr>
              <a:t> </a:t>
            </a:r>
            <a:r>
              <a:rPr sz="1400" spc="45" dirty="0">
                <a:solidFill>
                  <a:srgbClr val="565656"/>
                </a:solidFill>
                <a:latin typeface="Arial Unicode MS"/>
                <a:cs typeface="Arial Unicode MS"/>
              </a:rPr>
              <a:t>they</a:t>
            </a:r>
            <a:r>
              <a:rPr sz="1400" spc="-25" dirty="0">
                <a:solidFill>
                  <a:srgbClr val="565656"/>
                </a:solidFill>
                <a:latin typeface="Arial Unicode MS"/>
                <a:cs typeface="Arial Unicode MS"/>
              </a:rPr>
              <a:t> </a:t>
            </a:r>
            <a:r>
              <a:rPr sz="1400" spc="10" dirty="0">
                <a:solidFill>
                  <a:srgbClr val="565656"/>
                </a:solidFill>
                <a:latin typeface="Arial Unicode MS"/>
                <a:cs typeface="Arial Unicode MS"/>
              </a:rPr>
              <a:t>key</a:t>
            </a:r>
            <a:r>
              <a:rPr sz="1400" spc="-40" dirty="0">
                <a:solidFill>
                  <a:srgbClr val="565656"/>
                </a:solidFill>
                <a:latin typeface="Arial Unicode MS"/>
                <a:cs typeface="Arial Unicode MS"/>
              </a:rPr>
              <a:t> </a:t>
            </a:r>
            <a:r>
              <a:rPr sz="1400" spc="45" dirty="0">
                <a:solidFill>
                  <a:srgbClr val="565656"/>
                </a:solidFill>
                <a:latin typeface="Arial Unicode MS"/>
                <a:cs typeface="Arial Unicode MS"/>
              </a:rPr>
              <a:t>factors</a:t>
            </a:r>
            <a:r>
              <a:rPr sz="1400" spc="-45" dirty="0">
                <a:solidFill>
                  <a:srgbClr val="565656"/>
                </a:solidFill>
                <a:latin typeface="Arial Unicode MS"/>
                <a:cs typeface="Arial Unicode MS"/>
              </a:rPr>
              <a:t> </a:t>
            </a:r>
            <a:r>
              <a:rPr sz="1400" spc="70" dirty="0">
                <a:solidFill>
                  <a:srgbClr val="565656"/>
                </a:solidFill>
                <a:latin typeface="Arial Unicode MS"/>
                <a:cs typeface="Arial Unicode MS"/>
              </a:rPr>
              <a:t>that</a:t>
            </a:r>
            <a:r>
              <a:rPr sz="1400" spc="-20" dirty="0">
                <a:solidFill>
                  <a:srgbClr val="565656"/>
                </a:solidFill>
                <a:latin typeface="Arial Unicode MS"/>
                <a:cs typeface="Arial Unicode MS"/>
              </a:rPr>
              <a:t> </a:t>
            </a:r>
            <a:r>
              <a:rPr sz="1400" spc="65" dirty="0">
                <a:solidFill>
                  <a:srgbClr val="565656"/>
                </a:solidFill>
                <a:latin typeface="Arial Unicode MS"/>
                <a:cs typeface="Arial Unicode MS"/>
              </a:rPr>
              <a:t>determine</a:t>
            </a:r>
            <a:r>
              <a:rPr sz="1400" spc="-50" dirty="0">
                <a:solidFill>
                  <a:srgbClr val="565656"/>
                </a:solidFill>
                <a:latin typeface="Arial Unicode MS"/>
                <a:cs typeface="Arial Unicode MS"/>
              </a:rPr>
              <a:t> </a:t>
            </a:r>
            <a:r>
              <a:rPr sz="1400" spc="65" dirty="0">
                <a:solidFill>
                  <a:srgbClr val="565656"/>
                </a:solidFill>
                <a:latin typeface="Arial Unicode MS"/>
                <a:cs typeface="Arial Unicode MS"/>
              </a:rPr>
              <a:t>whether</a:t>
            </a:r>
            <a:r>
              <a:rPr sz="1400" spc="-25" dirty="0">
                <a:solidFill>
                  <a:srgbClr val="565656"/>
                </a:solidFill>
                <a:latin typeface="Arial Unicode MS"/>
                <a:cs typeface="Arial Unicode MS"/>
              </a:rPr>
              <a:t> </a:t>
            </a:r>
            <a:r>
              <a:rPr sz="1400" spc="40" dirty="0">
                <a:solidFill>
                  <a:srgbClr val="565656"/>
                </a:solidFill>
                <a:latin typeface="Arial Unicode MS"/>
                <a:cs typeface="Arial Unicode MS"/>
              </a:rPr>
              <a:t>an</a:t>
            </a:r>
            <a:r>
              <a:rPr sz="1400" spc="-35" dirty="0">
                <a:solidFill>
                  <a:srgbClr val="565656"/>
                </a:solidFill>
                <a:latin typeface="Arial Unicode MS"/>
                <a:cs typeface="Arial Unicode MS"/>
              </a:rPr>
              <a:t> </a:t>
            </a:r>
            <a:r>
              <a:rPr sz="1400" spc="45" dirty="0">
                <a:solidFill>
                  <a:srgbClr val="565656"/>
                </a:solidFill>
                <a:latin typeface="Arial Unicode MS"/>
                <a:cs typeface="Arial Unicode MS"/>
              </a:rPr>
              <a:t>application</a:t>
            </a:r>
            <a:r>
              <a:rPr sz="1400" spc="-35" dirty="0">
                <a:solidFill>
                  <a:srgbClr val="565656"/>
                </a:solidFill>
                <a:latin typeface="Arial Unicode MS"/>
                <a:cs typeface="Arial Unicode MS"/>
              </a:rPr>
              <a:t> </a:t>
            </a:r>
            <a:r>
              <a:rPr sz="1400" spc="5" dirty="0">
                <a:solidFill>
                  <a:srgbClr val="565656"/>
                </a:solidFill>
                <a:latin typeface="Arial Unicode MS"/>
                <a:cs typeface="Arial Unicode MS"/>
              </a:rPr>
              <a:t>is</a:t>
            </a:r>
            <a:r>
              <a:rPr sz="1400" spc="-75" dirty="0">
                <a:solidFill>
                  <a:srgbClr val="565656"/>
                </a:solidFill>
                <a:latin typeface="Arial Unicode MS"/>
                <a:cs typeface="Arial Unicode MS"/>
              </a:rPr>
              <a:t> </a:t>
            </a:r>
            <a:r>
              <a:rPr sz="1400" spc="40" dirty="0">
                <a:solidFill>
                  <a:srgbClr val="565656"/>
                </a:solidFill>
                <a:latin typeface="Arial Unicode MS"/>
                <a:cs typeface="Arial Unicode MS"/>
              </a:rPr>
              <a:t>suitable</a:t>
            </a:r>
            <a:r>
              <a:rPr sz="1400" spc="-50" dirty="0">
                <a:solidFill>
                  <a:srgbClr val="565656"/>
                </a:solidFill>
                <a:latin typeface="Arial Unicode MS"/>
                <a:cs typeface="Arial Unicode MS"/>
              </a:rPr>
              <a:t> </a:t>
            </a:r>
            <a:r>
              <a:rPr sz="1400" spc="85" dirty="0">
                <a:solidFill>
                  <a:srgbClr val="565656"/>
                </a:solidFill>
                <a:latin typeface="Arial Unicode MS"/>
                <a:cs typeface="Arial Unicode MS"/>
              </a:rPr>
              <a:t>for</a:t>
            </a:r>
            <a:r>
              <a:rPr sz="1400" spc="-35" dirty="0">
                <a:solidFill>
                  <a:srgbClr val="565656"/>
                </a:solidFill>
                <a:latin typeface="Arial Unicode MS"/>
                <a:cs typeface="Arial Unicode MS"/>
              </a:rPr>
              <a:t> </a:t>
            </a:r>
            <a:r>
              <a:rPr sz="1400" spc="30" dirty="0">
                <a:solidFill>
                  <a:srgbClr val="565656"/>
                </a:solidFill>
                <a:latin typeface="Arial Unicode MS"/>
                <a:cs typeface="Arial Unicode MS"/>
              </a:rPr>
              <a:t>Cloud</a:t>
            </a:r>
            <a:r>
              <a:rPr sz="1400" spc="-35" dirty="0">
                <a:solidFill>
                  <a:srgbClr val="565656"/>
                </a:solidFill>
                <a:latin typeface="Arial Unicode MS"/>
                <a:cs typeface="Arial Unicode MS"/>
              </a:rPr>
              <a:t> </a:t>
            </a:r>
            <a:r>
              <a:rPr sz="1400" spc="85" dirty="0">
                <a:solidFill>
                  <a:srgbClr val="565656"/>
                </a:solidFill>
                <a:latin typeface="Arial Unicode MS"/>
                <a:cs typeface="Arial Unicode MS"/>
              </a:rPr>
              <a:t>or</a:t>
            </a:r>
            <a:r>
              <a:rPr sz="1400" spc="-25" dirty="0">
                <a:solidFill>
                  <a:srgbClr val="565656"/>
                </a:solidFill>
                <a:latin typeface="Arial Unicode MS"/>
                <a:cs typeface="Arial Unicode MS"/>
              </a:rPr>
              <a:t> </a:t>
            </a:r>
            <a:r>
              <a:rPr sz="1400" spc="85" dirty="0">
                <a:solidFill>
                  <a:srgbClr val="565656"/>
                </a:solidFill>
                <a:latin typeface="Arial Unicode MS"/>
                <a:cs typeface="Arial Unicode MS"/>
              </a:rPr>
              <a:t>not</a:t>
            </a:r>
            <a:endParaRPr sz="1400">
              <a:latin typeface="Arial Unicode MS"/>
              <a:cs typeface="Arial Unicode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14019" y="298780"/>
            <a:ext cx="761174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40" dirty="0"/>
              <a:t>Cloud</a:t>
            </a:r>
            <a:r>
              <a:rPr spc="-40" dirty="0"/>
              <a:t> </a:t>
            </a:r>
            <a:r>
              <a:rPr spc="45" dirty="0"/>
              <a:t>Suitability</a:t>
            </a:r>
            <a:r>
              <a:rPr spc="-60" dirty="0"/>
              <a:t> </a:t>
            </a:r>
            <a:r>
              <a:rPr spc="20" dirty="0"/>
              <a:t>Assessment</a:t>
            </a:r>
            <a:r>
              <a:rPr spc="-40" dirty="0"/>
              <a:t> </a:t>
            </a:r>
            <a:r>
              <a:rPr dirty="0"/>
              <a:t>–</a:t>
            </a:r>
            <a:r>
              <a:rPr spc="-50" dirty="0"/>
              <a:t> </a:t>
            </a:r>
            <a:r>
              <a:rPr spc="40" dirty="0">
                <a:solidFill>
                  <a:srgbClr val="85BB24"/>
                </a:solidFill>
              </a:rPr>
              <a:t>Cloud</a:t>
            </a:r>
            <a:r>
              <a:rPr spc="-35" dirty="0">
                <a:solidFill>
                  <a:srgbClr val="85BB24"/>
                </a:solidFill>
              </a:rPr>
              <a:t> </a:t>
            </a:r>
            <a:r>
              <a:rPr spc="30" dirty="0">
                <a:solidFill>
                  <a:srgbClr val="85BB24"/>
                </a:solidFill>
              </a:rPr>
              <a:t>Accelerators</a:t>
            </a:r>
            <a:r>
              <a:rPr spc="-45" dirty="0">
                <a:solidFill>
                  <a:srgbClr val="85BB24"/>
                </a:solidFill>
              </a:rPr>
              <a:t> </a:t>
            </a:r>
            <a:r>
              <a:rPr spc="70" dirty="0">
                <a:solidFill>
                  <a:srgbClr val="85BB24"/>
                </a:solidFill>
              </a:rPr>
              <a:t>and</a:t>
            </a:r>
            <a:r>
              <a:rPr spc="-60" dirty="0">
                <a:solidFill>
                  <a:srgbClr val="85BB24"/>
                </a:solidFill>
              </a:rPr>
              <a:t> </a:t>
            </a:r>
            <a:r>
              <a:rPr spc="80" dirty="0">
                <a:solidFill>
                  <a:srgbClr val="85BB24"/>
                </a:solidFill>
              </a:rPr>
              <a:t>Inhibitors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22148" y="5935979"/>
            <a:ext cx="5400040" cy="288290"/>
          </a:xfrm>
          <a:prstGeom prst="rect">
            <a:avLst/>
          </a:prstGeom>
          <a:solidFill>
            <a:srgbClr val="85BB24"/>
          </a:solidFill>
        </p:spPr>
        <p:txBody>
          <a:bodyPr vert="horz" wrap="square" lIns="0" tIns="5969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470"/>
              </a:spcBef>
            </a:pPr>
            <a:r>
              <a:rPr sz="1000" b="0" dirty="0">
                <a:solidFill>
                  <a:srgbClr val="FFFFFF"/>
                </a:solidFill>
                <a:latin typeface="Segoe UI Light"/>
                <a:cs typeface="Segoe UI Light"/>
              </a:rPr>
              <a:t>Cloud</a:t>
            </a:r>
            <a:r>
              <a:rPr sz="1000" b="0" spc="-3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000" b="0" dirty="0">
                <a:solidFill>
                  <a:srgbClr val="FFFFFF"/>
                </a:solidFill>
                <a:latin typeface="Segoe UI Light"/>
                <a:cs typeface="Segoe UI Light"/>
              </a:rPr>
              <a:t>Suitable</a:t>
            </a:r>
            <a:endParaRPr sz="1000">
              <a:latin typeface="Segoe UI Light"/>
              <a:cs typeface="Segoe UI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64223" y="5935979"/>
            <a:ext cx="5400040" cy="288290"/>
          </a:xfrm>
          <a:prstGeom prst="rect">
            <a:avLst/>
          </a:prstGeom>
          <a:solidFill>
            <a:srgbClr val="F11201"/>
          </a:solidFill>
        </p:spPr>
        <p:txBody>
          <a:bodyPr vert="horz" wrap="square" lIns="0" tIns="596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70"/>
              </a:spcBef>
            </a:pPr>
            <a:r>
              <a:rPr sz="1000" b="0" dirty="0">
                <a:solidFill>
                  <a:srgbClr val="FFFFFF"/>
                </a:solidFill>
                <a:latin typeface="Segoe UI Light"/>
                <a:cs typeface="Segoe UI Light"/>
              </a:rPr>
              <a:t>Less Cloud</a:t>
            </a:r>
            <a:r>
              <a:rPr sz="1000" b="0" spc="-6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000" b="0" dirty="0">
                <a:solidFill>
                  <a:srgbClr val="FFFFFF"/>
                </a:solidFill>
                <a:latin typeface="Segoe UI Light"/>
                <a:cs typeface="Segoe UI Light"/>
              </a:rPr>
              <a:t>Suitable</a:t>
            </a:r>
            <a:endParaRPr sz="1000">
              <a:latin typeface="Segoe UI Light"/>
              <a:cs typeface="Segoe UI Ligh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15798" y="976604"/>
            <a:ext cx="11354435" cy="4959350"/>
            <a:chOff x="415798" y="976604"/>
            <a:chExt cx="11354435" cy="495935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4576" y="5779008"/>
              <a:ext cx="76200" cy="15676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22148" y="982954"/>
              <a:ext cx="5400040" cy="4796155"/>
            </a:xfrm>
            <a:custGeom>
              <a:avLst/>
              <a:gdLst/>
              <a:ahLst/>
              <a:cxnLst/>
              <a:rect l="l" t="t" r="r" b="b"/>
              <a:pathLst>
                <a:path w="5400040" h="4796155">
                  <a:moveTo>
                    <a:pt x="5399532" y="0"/>
                  </a:moveTo>
                  <a:lnTo>
                    <a:pt x="0" y="0"/>
                  </a:lnTo>
                  <a:lnTo>
                    <a:pt x="0" y="4795774"/>
                  </a:lnTo>
                  <a:lnTo>
                    <a:pt x="5399532" y="4795774"/>
                  </a:lnTo>
                  <a:lnTo>
                    <a:pt x="539953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2148" y="982954"/>
              <a:ext cx="5400040" cy="4796155"/>
            </a:xfrm>
            <a:custGeom>
              <a:avLst/>
              <a:gdLst/>
              <a:ahLst/>
              <a:cxnLst/>
              <a:rect l="l" t="t" r="r" b="b"/>
              <a:pathLst>
                <a:path w="5400040" h="4796155">
                  <a:moveTo>
                    <a:pt x="0" y="4795774"/>
                  </a:moveTo>
                  <a:lnTo>
                    <a:pt x="5399532" y="4795774"/>
                  </a:lnTo>
                  <a:lnTo>
                    <a:pt x="5399532" y="0"/>
                  </a:lnTo>
                  <a:lnTo>
                    <a:pt x="0" y="0"/>
                  </a:lnTo>
                  <a:lnTo>
                    <a:pt x="0" y="4795774"/>
                  </a:lnTo>
                  <a:close/>
                </a:path>
              </a:pathLst>
            </a:custGeom>
            <a:ln w="12192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86156" y="1464563"/>
              <a:ext cx="368935" cy="2693035"/>
            </a:xfrm>
            <a:custGeom>
              <a:avLst/>
              <a:gdLst/>
              <a:ahLst/>
              <a:cxnLst/>
              <a:rect l="l" t="t" r="r" b="b"/>
              <a:pathLst>
                <a:path w="368934" h="2693035">
                  <a:moveTo>
                    <a:pt x="153428" y="1185418"/>
                  </a:moveTo>
                  <a:lnTo>
                    <a:pt x="99402" y="1185418"/>
                  </a:lnTo>
                  <a:lnTo>
                    <a:pt x="99402" y="1239520"/>
                  </a:lnTo>
                  <a:lnTo>
                    <a:pt x="153428" y="1239520"/>
                  </a:lnTo>
                  <a:lnTo>
                    <a:pt x="153428" y="1185418"/>
                  </a:lnTo>
                  <a:close/>
                </a:path>
                <a:path w="368934" h="2693035">
                  <a:moveTo>
                    <a:pt x="153428" y="1070229"/>
                  </a:moveTo>
                  <a:lnTo>
                    <a:pt x="99402" y="1070229"/>
                  </a:lnTo>
                  <a:lnTo>
                    <a:pt x="99402" y="1124204"/>
                  </a:lnTo>
                  <a:lnTo>
                    <a:pt x="153428" y="1124204"/>
                  </a:lnTo>
                  <a:lnTo>
                    <a:pt x="153428" y="1070229"/>
                  </a:lnTo>
                  <a:close/>
                </a:path>
                <a:path w="368934" h="2693035">
                  <a:moveTo>
                    <a:pt x="214401" y="673989"/>
                  </a:moveTo>
                  <a:lnTo>
                    <a:pt x="153682" y="673989"/>
                  </a:lnTo>
                  <a:lnTo>
                    <a:pt x="153682" y="734949"/>
                  </a:lnTo>
                  <a:lnTo>
                    <a:pt x="214401" y="734949"/>
                  </a:lnTo>
                  <a:lnTo>
                    <a:pt x="214401" y="673989"/>
                  </a:lnTo>
                  <a:close/>
                </a:path>
                <a:path w="368934" h="2693035">
                  <a:moveTo>
                    <a:pt x="252984" y="636016"/>
                  </a:moveTo>
                  <a:lnTo>
                    <a:pt x="230124" y="636016"/>
                  </a:lnTo>
                  <a:lnTo>
                    <a:pt x="230124" y="661797"/>
                  </a:lnTo>
                  <a:lnTo>
                    <a:pt x="230124" y="747141"/>
                  </a:lnTo>
                  <a:lnTo>
                    <a:pt x="226555" y="750697"/>
                  </a:lnTo>
                  <a:lnTo>
                    <a:pt x="141541" y="750697"/>
                  </a:lnTo>
                  <a:lnTo>
                    <a:pt x="138684" y="747141"/>
                  </a:lnTo>
                  <a:lnTo>
                    <a:pt x="138684" y="661797"/>
                  </a:lnTo>
                  <a:lnTo>
                    <a:pt x="141541" y="658876"/>
                  </a:lnTo>
                  <a:lnTo>
                    <a:pt x="226555" y="658876"/>
                  </a:lnTo>
                  <a:lnTo>
                    <a:pt x="230124" y="661797"/>
                  </a:lnTo>
                  <a:lnTo>
                    <a:pt x="230124" y="636016"/>
                  </a:lnTo>
                  <a:lnTo>
                    <a:pt x="115824" y="636016"/>
                  </a:lnTo>
                  <a:lnTo>
                    <a:pt x="115824" y="773684"/>
                  </a:lnTo>
                  <a:lnTo>
                    <a:pt x="252984" y="773684"/>
                  </a:lnTo>
                  <a:lnTo>
                    <a:pt x="252984" y="750697"/>
                  </a:lnTo>
                  <a:lnTo>
                    <a:pt x="252984" y="658876"/>
                  </a:lnTo>
                  <a:lnTo>
                    <a:pt x="252984" y="636016"/>
                  </a:lnTo>
                  <a:close/>
                </a:path>
                <a:path w="368934" h="2693035">
                  <a:moveTo>
                    <a:pt x="253555" y="2462403"/>
                  </a:moveTo>
                  <a:lnTo>
                    <a:pt x="115252" y="2462403"/>
                  </a:lnTo>
                  <a:lnTo>
                    <a:pt x="115252" y="2481072"/>
                  </a:lnTo>
                  <a:lnTo>
                    <a:pt x="115252" y="2535936"/>
                  </a:lnTo>
                  <a:lnTo>
                    <a:pt x="111645" y="2538730"/>
                  </a:lnTo>
                  <a:lnTo>
                    <a:pt x="103009" y="2538730"/>
                  </a:lnTo>
                  <a:lnTo>
                    <a:pt x="99402" y="2535936"/>
                  </a:lnTo>
                  <a:lnTo>
                    <a:pt x="99402" y="2481072"/>
                  </a:lnTo>
                  <a:lnTo>
                    <a:pt x="103009" y="2477516"/>
                  </a:lnTo>
                  <a:lnTo>
                    <a:pt x="111645" y="2477516"/>
                  </a:lnTo>
                  <a:lnTo>
                    <a:pt x="115252" y="2481072"/>
                  </a:lnTo>
                  <a:lnTo>
                    <a:pt x="115252" y="2462403"/>
                  </a:lnTo>
                  <a:lnTo>
                    <a:pt x="84277" y="2462403"/>
                  </a:lnTo>
                  <a:lnTo>
                    <a:pt x="84277" y="2554605"/>
                  </a:lnTo>
                  <a:lnTo>
                    <a:pt x="253555" y="2554605"/>
                  </a:lnTo>
                  <a:lnTo>
                    <a:pt x="253555" y="2538730"/>
                  </a:lnTo>
                  <a:lnTo>
                    <a:pt x="253555" y="2477516"/>
                  </a:lnTo>
                  <a:lnTo>
                    <a:pt x="253555" y="2462403"/>
                  </a:lnTo>
                  <a:close/>
                </a:path>
                <a:path w="368934" h="2693035">
                  <a:moveTo>
                    <a:pt x="265798" y="1544828"/>
                  </a:moveTo>
                  <a:lnTo>
                    <a:pt x="265531" y="1544066"/>
                  </a:lnTo>
                  <a:lnTo>
                    <a:pt x="239864" y="1468120"/>
                  </a:lnTo>
                  <a:lnTo>
                    <a:pt x="128219" y="1468120"/>
                  </a:lnTo>
                  <a:lnTo>
                    <a:pt x="102285" y="1544828"/>
                  </a:lnTo>
                  <a:lnTo>
                    <a:pt x="103720" y="1544828"/>
                  </a:lnTo>
                  <a:lnTo>
                    <a:pt x="105892" y="1544066"/>
                  </a:lnTo>
                  <a:lnTo>
                    <a:pt x="262915" y="1544066"/>
                  </a:lnTo>
                  <a:lnTo>
                    <a:pt x="264363" y="1544828"/>
                  </a:lnTo>
                  <a:lnTo>
                    <a:pt x="265798" y="1544828"/>
                  </a:lnTo>
                  <a:close/>
                </a:path>
                <a:path w="368934" h="2693035">
                  <a:moveTo>
                    <a:pt x="268681" y="1563497"/>
                  </a:moveTo>
                  <a:lnTo>
                    <a:pt x="265074" y="1559941"/>
                  </a:lnTo>
                  <a:lnTo>
                    <a:pt x="253555" y="1559941"/>
                  </a:lnTo>
                  <a:lnTo>
                    <a:pt x="253555" y="1578610"/>
                  </a:lnTo>
                  <a:lnTo>
                    <a:pt x="253555" y="1587119"/>
                  </a:lnTo>
                  <a:lnTo>
                    <a:pt x="249948" y="1590040"/>
                  </a:lnTo>
                  <a:lnTo>
                    <a:pt x="241312" y="1590040"/>
                  </a:lnTo>
                  <a:lnTo>
                    <a:pt x="237705" y="1587119"/>
                  </a:lnTo>
                  <a:lnTo>
                    <a:pt x="237705" y="1578610"/>
                  </a:lnTo>
                  <a:lnTo>
                    <a:pt x="241312" y="1574927"/>
                  </a:lnTo>
                  <a:lnTo>
                    <a:pt x="249948" y="1574927"/>
                  </a:lnTo>
                  <a:lnTo>
                    <a:pt x="253555" y="1578610"/>
                  </a:lnTo>
                  <a:lnTo>
                    <a:pt x="253555" y="1559941"/>
                  </a:lnTo>
                  <a:lnTo>
                    <a:pt x="222580" y="1559941"/>
                  </a:lnTo>
                  <a:lnTo>
                    <a:pt x="222580" y="1578610"/>
                  </a:lnTo>
                  <a:lnTo>
                    <a:pt x="222580" y="1587119"/>
                  </a:lnTo>
                  <a:lnTo>
                    <a:pt x="218973" y="1590040"/>
                  </a:lnTo>
                  <a:lnTo>
                    <a:pt x="210337" y="1590040"/>
                  </a:lnTo>
                  <a:lnTo>
                    <a:pt x="207454" y="1587119"/>
                  </a:lnTo>
                  <a:lnTo>
                    <a:pt x="207454" y="1578610"/>
                  </a:lnTo>
                  <a:lnTo>
                    <a:pt x="210337" y="1574927"/>
                  </a:lnTo>
                  <a:lnTo>
                    <a:pt x="218973" y="1574927"/>
                  </a:lnTo>
                  <a:lnTo>
                    <a:pt x="222580" y="1578610"/>
                  </a:lnTo>
                  <a:lnTo>
                    <a:pt x="222580" y="1559941"/>
                  </a:lnTo>
                  <a:lnTo>
                    <a:pt x="103009" y="1559941"/>
                  </a:lnTo>
                  <a:lnTo>
                    <a:pt x="99402" y="1563497"/>
                  </a:lnTo>
                  <a:lnTo>
                    <a:pt x="99402" y="1602232"/>
                  </a:lnTo>
                  <a:lnTo>
                    <a:pt x="103009" y="1605788"/>
                  </a:lnTo>
                  <a:lnTo>
                    <a:pt x="265074" y="1605788"/>
                  </a:lnTo>
                  <a:lnTo>
                    <a:pt x="268681" y="1602232"/>
                  </a:lnTo>
                  <a:lnTo>
                    <a:pt x="268681" y="1590040"/>
                  </a:lnTo>
                  <a:lnTo>
                    <a:pt x="268681" y="1574927"/>
                  </a:lnTo>
                  <a:lnTo>
                    <a:pt x="268681" y="1563497"/>
                  </a:lnTo>
                  <a:close/>
                </a:path>
                <a:path w="368934" h="2693035">
                  <a:moveTo>
                    <a:pt x="268681" y="1185418"/>
                  </a:moveTo>
                  <a:lnTo>
                    <a:pt x="214655" y="1185418"/>
                  </a:lnTo>
                  <a:lnTo>
                    <a:pt x="214655" y="1239520"/>
                  </a:lnTo>
                  <a:lnTo>
                    <a:pt x="268681" y="1239520"/>
                  </a:lnTo>
                  <a:lnTo>
                    <a:pt x="268681" y="1185418"/>
                  </a:lnTo>
                  <a:close/>
                </a:path>
                <a:path w="368934" h="2693035">
                  <a:moveTo>
                    <a:pt x="268681" y="1070229"/>
                  </a:moveTo>
                  <a:lnTo>
                    <a:pt x="214655" y="1070229"/>
                  </a:lnTo>
                  <a:lnTo>
                    <a:pt x="214655" y="1124204"/>
                  </a:lnTo>
                  <a:lnTo>
                    <a:pt x="268681" y="1124204"/>
                  </a:lnTo>
                  <a:lnTo>
                    <a:pt x="268681" y="1070229"/>
                  </a:lnTo>
                  <a:close/>
                </a:path>
                <a:path w="368934" h="2693035">
                  <a:moveTo>
                    <a:pt x="283806" y="2492629"/>
                  </a:moveTo>
                  <a:lnTo>
                    <a:pt x="268681" y="2492629"/>
                  </a:lnTo>
                  <a:lnTo>
                    <a:pt x="268681" y="2523617"/>
                  </a:lnTo>
                  <a:lnTo>
                    <a:pt x="283806" y="2523617"/>
                  </a:lnTo>
                  <a:lnTo>
                    <a:pt x="283806" y="2492629"/>
                  </a:lnTo>
                  <a:close/>
                </a:path>
                <a:path w="368934" h="2693035">
                  <a:moveTo>
                    <a:pt x="367284" y="704850"/>
                  </a:moveTo>
                  <a:lnTo>
                    <a:pt x="360730" y="655891"/>
                  </a:lnTo>
                  <a:lnTo>
                    <a:pt x="342252" y="611974"/>
                  </a:lnTo>
                  <a:lnTo>
                    <a:pt x="325335" y="590042"/>
                  </a:lnTo>
                  <a:lnTo>
                    <a:pt x="313613" y="574840"/>
                  </a:lnTo>
                  <a:lnTo>
                    <a:pt x="298704" y="563308"/>
                  </a:lnTo>
                  <a:lnTo>
                    <a:pt x="298704" y="669671"/>
                  </a:lnTo>
                  <a:lnTo>
                    <a:pt x="298704" y="678307"/>
                  </a:lnTo>
                  <a:lnTo>
                    <a:pt x="295135" y="681863"/>
                  </a:lnTo>
                  <a:lnTo>
                    <a:pt x="267982" y="681863"/>
                  </a:lnTo>
                  <a:lnTo>
                    <a:pt x="267982" y="696976"/>
                  </a:lnTo>
                  <a:lnTo>
                    <a:pt x="295135" y="696976"/>
                  </a:lnTo>
                  <a:lnTo>
                    <a:pt x="298704" y="700532"/>
                  </a:lnTo>
                  <a:lnTo>
                    <a:pt x="298704" y="709168"/>
                  </a:lnTo>
                  <a:lnTo>
                    <a:pt x="295135" y="711962"/>
                  </a:lnTo>
                  <a:lnTo>
                    <a:pt x="267982" y="711962"/>
                  </a:lnTo>
                  <a:lnTo>
                    <a:pt x="267982" y="727837"/>
                  </a:lnTo>
                  <a:lnTo>
                    <a:pt x="295135" y="727837"/>
                  </a:lnTo>
                  <a:lnTo>
                    <a:pt x="298704" y="730631"/>
                  </a:lnTo>
                  <a:lnTo>
                    <a:pt x="298704" y="739267"/>
                  </a:lnTo>
                  <a:lnTo>
                    <a:pt x="295135" y="742823"/>
                  </a:lnTo>
                  <a:lnTo>
                    <a:pt x="267982" y="742823"/>
                  </a:lnTo>
                  <a:lnTo>
                    <a:pt x="267982" y="785241"/>
                  </a:lnTo>
                  <a:lnTo>
                    <a:pt x="264414" y="788797"/>
                  </a:lnTo>
                  <a:lnTo>
                    <a:pt x="222262" y="788797"/>
                  </a:lnTo>
                  <a:lnTo>
                    <a:pt x="222262" y="816102"/>
                  </a:lnTo>
                  <a:lnTo>
                    <a:pt x="218694" y="819658"/>
                  </a:lnTo>
                  <a:lnTo>
                    <a:pt x="210121" y="819658"/>
                  </a:lnTo>
                  <a:lnTo>
                    <a:pt x="207264" y="816102"/>
                  </a:lnTo>
                  <a:lnTo>
                    <a:pt x="207264" y="788797"/>
                  </a:lnTo>
                  <a:lnTo>
                    <a:pt x="191541" y="788797"/>
                  </a:lnTo>
                  <a:lnTo>
                    <a:pt x="191541" y="816102"/>
                  </a:lnTo>
                  <a:lnTo>
                    <a:pt x="188683" y="819658"/>
                  </a:lnTo>
                  <a:lnTo>
                    <a:pt x="180111" y="819658"/>
                  </a:lnTo>
                  <a:lnTo>
                    <a:pt x="176542" y="816102"/>
                  </a:lnTo>
                  <a:lnTo>
                    <a:pt x="176542" y="788797"/>
                  </a:lnTo>
                  <a:lnTo>
                    <a:pt x="161544" y="788797"/>
                  </a:lnTo>
                  <a:lnTo>
                    <a:pt x="161544" y="816102"/>
                  </a:lnTo>
                  <a:lnTo>
                    <a:pt x="157975" y="819658"/>
                  </a:lnTo>
                  <a:lnTo>
                    <a:pt x="149402" y="819658"/>
                  </a:lnTo>
                  <a:lnTo>
                    <a:pt x="145821" y="816102"/>
                  </a:lnTo>
                  <a:lnTo>
                    <a:pt x="145821" y="788797"/>
                  </a:lnTo>
                  <a:lnTo>
                    <a:pt x="103682" y="788797"/>
                  </a:lnTo>
                  <a:lnTo>
                    <a:pt x="100101" y="785241"/>
                  </a:lnTo>
                  <a:lnTo>
                    <a:pt x="100101" y="742823"/>
                  </a:lnTo>
                  <a:lnTo>
                    <a:pt x="72961" y="742823"/>
                  </a:lnTo>
                  <a:lnTo>
                    <a:pt x="70104" y="739267"/>
                  </a:lnTo>
                  <a:lnTo>
                    <a:pt x="70104" y="730631"/>
                  </a:lnTo>
                  <a:lnTo>
                    <a:pt x="72961" y="727837"/>
                  </a:lnTo>
                  <a:lnTo>
                    <a:pt x="100101" y="727837"/>
                  </a:lnTo>
                  <a:lnTo>
                    <a:pt x="100101" y="711962"/>
                  </a:lnTo>
                  <a:lnTo>
                    <a:pt x="72961" y="711962"/>
                  </a:lnTo>
                  <a:lnTo>
                    <a:pt x="70104" y="709168"/>
                  </a:lnTo>
                  <a:lnTo>
                    <a:pt x="70104" y="700532"/>
                  </a:lnTo>
                  <a:lnTo>
                    <a:pt x="72961" y="696976"/>
                  </a:lnTo>
                  <a:lnTo>
                    <a:pt x="100101" y="696976"/>
                  </a:lnTo>
                  <a:lnTo>
                    <a:pt x="100101" y="681863"/>
                  </a:lnTo>
                  <a:lnTo>
                    <a:pt x="72961" y="681863"/>
                  </a:lnTo>
                  <a:lnTo>
                    <a:pt x="70104" y="678307"/>
                  </a:lnTo>
                  <a:lnTo>
                    <a:pt x="70104" y="669671"/>
                  </a:lnTo>
                  <a:lnTo>
                    <a:pt x="72961" y="666115"/>
                  </a:lnTo>
                  <a:lnTo>
                    <a:pt x="100101" y="666115"/>
                  </a:lnTo>
                  <a:lnTo>
                    <a:pt x="100101" y="623824"/>
                  </a:lnTo>
                  <a:lnTo>
                    <a:pt x="103682" y="620141"/>
                  </a:lnTo>
                  <a:lnTo>
                    <a:pt x="145821" y="620141"/>
                  </a:lnTo>
                  <a:lnTo>
                    <a:pt x="145821" y="592963"/>
                  </a:lnTo>
                  <a:lnTo>
                    <a:pt x="149402" y="590042"/>
                  </a:lnTo>
                  <a:lnTo>
                    <a:pt x="157975" y="590042"/>
                  </a:lnTo>
                  <a:lnTo>
                    <a:pt x="161544" y="592963"/>
                  </a:lnTo>
                  <a:lnTo>
                    <a:pt x="161544" y="620141"/>
                  </a:lnTo>
                  <a:lnTo>
                    <a:pt x="176542" y="620141"/>
                  </a:lnTo>
                  <a:lnTo>
                    <a:pt x="176542" y="592963"/>
                  </a:lnTo>
                  <a:lnTo>
                    <a:pt x="180111" y="590042"/>
                  </a:lnTo>
                  <a:lnTo>
                    <a:pt x="188683" y="590042"/>
                  </a:lnTo>
                  <a:lnTo>
                    <a:pt x="191541" y="592963"/>
                  </a:lnTo>
                  <a:lnTo>
                    <a:pt x="191541" y="620141"/>
                  </a:lnTo>
                  <a:lnTo>
                    <a:pt x="207264" y="620141"/>
                  </a:lnTo>
                  <a:lnTo>
                    <a:pt x="207264" y="592963"/>
                  </a:lnTo>
                  <a:lnTo>
                    <a:pt x="210121" y="590042"/>
                  </a:lnTo>
                  <a:lnTo>
                    <a:pt x="218694" y="590042"/>
                  </a:lnTo>
                  <a:lnTo>
                    <a:pt x="222262" y="592963"/>
                  </a:lnTo>
                  <a:lnTo>
                    <a:pt x="222262" y="620141"/>
                  </a:lnTo>
                  <a:lnTo>
                    <a:pt x="264414" y="620141"/>
                  </a:lnTo>
                  <a:lnTo>
                    <a:pt x="267982" y="623824"/>
                  </a:lnTo>
                  <a:lnTo>
                    <a:pt x="267982" y="666115"/>
                  </a:lnTo>
                  <a:lnTo>
                    <a:pt x="295135" y="666115"/>
                  </a:lnTo>
                  <a:lnTo>
                    <a:pt x="298704" y="563308"/>
                  </a:lnTo>
                  <a:lnTo>
                    <a:pt x="232918" y="527748"/>
                  </a:lnTo>
                  <a:lnTo>
                    <a:pt x="184404" y="521208"/>
                  </a:lnTo>
                  <a:lnTo>
                    <a:pt x="135623" y="527748"/>
                  </a:lnTo>
                  <a:lnTo>
                    <a:pt x="91897" y="546188"/>
                  </a:lnTo>
                  <a:lnTo>
                    <a:pt x="54914" y="574840"/>
                  </a:lnTo>
                  <a:lnTo>
                    <a:pt x="26390" y="611974"/>
                  </a:lnTo>
                  <a:lnTo>
                    <a:pt x="8013" y="655891"/>
                  </a:lnTo>
                  <a:lnTo>
                    <a:pt x="1524" y="704850"/>
                  </a:lnTo>
                  <a:lnTo>
                    <a:pt x="8013" y="753567"/>
                  </a:lnTo>
                  <a:lnTo>
                    <a:pt x="26390" y="797394"/>
                  </a:lnTo>
                  <a:lnTo>
                    <a:pt x="54914" y="834580"/>
                  </a:lnTo>
                  <a:lnTo>
                    <a:pt x="91897" y="863346"/>
                  </a:lnTo>
                  <a:lnTo>
                    <a:pt x="135623" y="881913"/>
                  </a:lnTo>
                  <a:lnTo>
                    <a:pt x="184404" y="888492"/>
                  </a:lnTo>
                  <a:lnTo>
                    <a:pt x="232918" y="881913"/>
                  </a:lnTo>
                  <a:lnTo>
                    <a:pt x="276580" y="863346"/>
                  </a:lnTo>
                  <a:lnTo>
                    <a:pt x="313613" y="834580"/>
                  </a:lnTo>
                  <a:lnTo>
                    <a:pt x="325094" y="819658"/>
                  </a:lnTo>
                  <a:lnTo>
                    <a:pt x="342252" y="797394"/>
                  </a:lnTo>
                  <a:lnTo>
                    <a:pt x="360730" y="753567"/>
                  </a:lnTo>
                  <a:lnTo>
                    <a:pt x="367284" y="704850"/>
                  </a:lnTo>
                  <a:close/>
                </a:path>
                <a:path w="368934" h="2693035">
                  <a:moveTo>
                    <a:pt x="368808" y="2508504"/>
                  </a:moveTo>
                  <a:lnTo>
                    <a:pt x="362191" y="2459355"/>
                  </a:lnTo>
                  <a:lnTo>
                    <a:pt x="343560" y="2415260"/>
                  </a:lnTo>
                  <a:lnTo>
                    <a:pt x="314680" y="2377973"/>
                  </a:lnTo>
                  <a:lnTo>
                    <a:pt x="299656" y="2366403"/>
                  </a:lnTo>
                  <a:lnTo>
                    <a:pt x="299656" y="2481072"/>
                  </a:lnTo>
                  <a:lnTo>
                    <a:pt x="299656" y="2535936"/>
                  </a:lnTo>
                  <a:lnTo>
                    <a:pt x="296049" y="2538730"/>
                  </a:lnTo>
                  <a:lnTo>
                    <a:pt x="268681" y="2538730"/>
                  </a:lnTo>
                  <a:lnTo>
                    <a:pt x="268681" y="2566162"/>
                  </a:lnTo>
                  <a:lnTo>
                    <a:pt x="265074" y="2569718"/>
                  </a:lnTo>
                  <a:lnTo>
                    <a:pt x="72034" y="2569718"/>
                  </a:lnTo>
                  <a:lnTo>
                    <a:pt x="69151" y="2566162"/>
                  </a:lnTo>
                  <a:lnTo>
                    <a:pt x="69151" y="2450211"/>
                  </a:lnTo>
                  <a:lnTo>
                    <a:pt x="72034" y="2446528"/>
                  </a:lnTo>
                  <a:lnTo>
                    <a:pt x="265074" y="2446528"/>
                  </a:lnTo>
                  <a:lnTo>
                    <a:pt x="268681" y="2450211"/>
                  </a:lnTo>
                  <a:lnTo>
                    <a:pt x="268681" y="2477516"/>
                  </a:lnTo>
                  <a:lnTo>
                    <a:pt x="296049" y="2477516"/>
                  </a:lnTo>
                  <a:lnTo>
                    <a:pt x="299656" y="2366403"/>
                  </a:lnTo>
                  <a:lnTo>
                    <a:pt x="233324" y="2330666"/>
                  </a:lnTo>
                  <a:lnTo>
                    <a:pt x="184404" y="2324100"/>
                  </a:lnTo>
                  <a:lnTo>
                    <a:pt x="135216" y="2330666"/>
                  </a:lnTo>
                  <a:lnTo>
                    <a:pt x="91135" y="2349195"/>
                  </a:lnTo>
                  <a:lnTo>
                    <a:pt x="53835" y="2377973"/>
                  </a:lnTo>
                  <a:lnTo>
                    <a:pt x="25069" y="2415260"/>
                  </a:lnTo>
                  <a:lnTo>
                    <a:pt x="6553" y="2459355"/>
                  </a:lnTo>
                  <a:lnTo>
                    <a:pt x="0" y="2508504"/>
                  </a:lnTo>
                  <a:lnTo>
                    <a:pt x="6553" y="2557449"/>
                  </a:lnTo>
                  <a:lnTo>
                    <a:pt x="25069" y="2601468"/>
                  </a:lnTo>
                  <a:lnTo>
                    <a:pt x="53835" y="2638806"/>
                  </a:lnTo>
                  <a:lnTo>
                    <a:pt x="91135" y="2667685"/>
                  </a:lnTo>
                  <a:lnTo>
                    <a:pt x="135216" y="2686304"/>
                  </a:lnTo>
                  <a:lnTo>
                    <a:pt x="184404" y="2692908"/>
                  </a:lnTo>
                  <a:lnTo>
                    <a:pt x="233324" y="2686304"/>
                  </a:lnTo>
                  <a:lnTo>
                    <a:pt x="277342" y="2667685"/>
                  </a:lnTo>
                  <a:lnTo>
                    <a:pt x="314680" y="2638806"/>
                  </a:lnTo>
                  <a:lnTo>
                    <a:pt x="343560" y="2601468"/>
                  </a:lnTo>
                  <a:lnTo>
                    <a:pt x="356997" y="2569718"/>
                  </a:lnTo>
                  <a:lnTo>
                    <a:pt x="362191" y="2557449"/>
                  </a:lnTo>
                  <a:lnTo>
                    <a:pt x="368808" y="2508504"/>
                  </a:lnTo>
                  <a:close/>
                </a:path>
                <a:path w="368934" h="2693035">
                  <a:moveTo>
                    <a:pt x="368808" y="1988058"/>
                  </a:moveTo>
                  <a:lnTo>
                    <a:pt x="362191" y="1938667"/>
                  </a:lnTo>
                  <a:lnTo>
                    <a:pt x="346748" y="1901952"/>
                  </a:lnTo>
                  <a:lnTo>
                    <a:pt x="314680" y="1856955"/>
                  </a:lnTo>
                  <a:lnTo>
                    <a:pt x="300380" y="1845906"/>
                  </a:lnTo>
                  <a:lnTo>
                    <a:pt x="300380" y="1985137"/>
                  </a:lnTo>
                  <a:lnTo>
                    <a:pt x="300380" y="1990217"/>
                  </a:lnTo>
                  <a:lnTo>
                    <a:pt x="220421" y="2070493"/>
                  </a:lnTo>
                  <a:lnTo>
                    <a:pt x="218973" y="2072017"/>
                  </a:lnTo>
                  <a:lnTo>
                    <a:pt x="216814" y="2072640"/>
                  </a:lnTo>
                  <a:lnTo>
                    <a:pt x="213220" y="2072640"/>
                  </a:lnTo>
                  <a:lnTo>
                    <a:pt x="211061" y="2072017"/>
                  </a:lnTo>
                  <a:lnTo>
                    <a:pt x="209613" y="2070493"/>
                  </a:lnTo>
                  <a:lnTo>
                    <a:pt x="206730" y="2067560"/>
                  </a:lnTo>
                  <a:lnTo>
                    <a:pt x="206730" y="2062607"/>
                  </a:lnTo>
                  <a:lnTo>
                    <a:pt x="280924" y="1988058"/>
                  </a:lnTo>
                  <a:lnTo>
                    <a:pt x="209613" y="1916430"/>
                  </a:lnTo>
                  <a:lnTo>
                    <a:pt x="206730" y="1912874"/>
                  </a:lnTo>
                  <a:lnTo>
                    <a:pt x="206730" y="1908556"/>
                  </a:lnTo>
                  <a:lnTo>
                    <a:pt x="209613" y="1904873"/>
                  </a:lnTo>
                  <a:lnTo>
                    <a:pt x="212496" y="1901952"/>
                  </a:lnTo>
                  <a:lnTo>
                    <a:pt x="217538" y="1901952"/>
                  </a:lnTo>
                  <a:lnTo>
                    <a:pt x="300380" y="1985137"/>
                  </a:lnTo>
                  <a:lnTo>
                    <a:pt x="300380" y="1845906"/>
                  </a:lnTo>
                  <a:lnTo>
                    <a:pt x="277342" y="1828076"/>
                  </a:lnTo>
                  <a:lnTo>
                    <a:pt x="233324" y="1809483"/>
                  </a:lnTo>
                  <a:lnTo>
                    <a:pt x="184404" y="1802892"/>
                  </a:lnTo>
                  <a:lnTo>
                    <a:pt x="162077" y="1805889"/>
                  </a:lnTo>
                  <a:lnTo>
                    <a:pt x="162077" y="1908556"/>
                  </a:lnTo>
                  <a:lnTo>
                    <a:pt x="162077" y="1912874"/>
                  </a:lnTo>
                  <a:lnTo>
                    <a:pt x="159194" y="1916430"/>
                  </a:lnTo>
                  <a:lnTo>
                    <a:pt x="87160" y="1988058"/>
                  </a:lnTo>
                  <a:lnTo>
                    <a:pt x="159194" y="2059686"/>
                  </a:lnTo>
                  <a:lnTo>
                    <a:pt x="162077" y="2062607"/>
                  </a:lnTo>
                  <a:lnTo>
                    <a:pt x="162077" y="2067560"/>
                  </a:lnTo>
                  <a:lnTo>
                    <a:pt x="159194" y="2070493"/>
                  </a:lnTo>
                  <a:lnTo>
                    <a:pt x="157035" y="2072017"/>
                  </a:lnTo>
                  <a:lnTo>
                    <a:pt x="155587" y="2072640"/>
                  </a:lnTo>
                  <a:lnTo>
                    <a:pt x="151269" y="2072640"/>
                  </a:lnTo>
                  <a:lnTo>
                    <a:pt x="149821" y="2072017"/>
                  </a:lnTo>
                  <a:lnTo>
                    <a:pt x="147662" y="2070493"/>
                  </a:lnTo>
                  <a:lnTo>
                    <a:pt x="68427" y="1990217"/>
                  </a:lnTo>
                  <a:lnTo>
                    <a:pt x="68427" y="1985137"/>
                  </a:lnTo>
                  <a:lnTo>
                    <a:pt x="147662" y="1904873"/>
                  </a:lnTo>
                  <a:lnTo>
                    <a:pt x="151269" y="1901952"/>
                  </a:lnTo>
                  <a:lnTo>
                    <a:pt x="155587" y="1901952"/>
                  </a:lnTo>
                  <a:lnTo>
                    <a:pt x="159194" y="1904873"/>
                  </a:lnTo>
                  <a:lnTo>
                    <a:pt x="162077" y="1908556"/>
                  </a:lnTo>
                  <a:lnTo>
                    <a:pt x="162077" y="1805889"/>
                  </a:lnTo>
                  <a:lnTo>
                    <a:pt x="91135" y="1828076"/>
                  </a:lnTo>
                  <a:lnTo>
                    <a:pt x="53835" y="1856955"/>
                  </a:lnTo>
                  <a:lnTo>
                    <a:pt x="25069" y="1894395"/>
                  </a:lnTo>
                  <a:lnTo>
                    <a:pt x="6553" y="1938667"/>
                  </a:lnTo>
                  <a:lnTo>
                    <a:pt x="0" y="1988058"/>
                  </a:lnTo>
                  <a:lnTo>
                    <a:pt x="6553" y="2037194"/>
                  </a:lnTo>
                  <a:lnTo>
                    <a:pt x="25069" y="2081390"/>
                  </a:lnTo>
                  <a:lnTo>
                    <a:pt x="53835" y="2118893"/>
                  </a:lnTo>
                  <a:lnTo>
                    <a:pt x="91135" y="2147887"/>
                  </a:lnTo>
                  <a:lnTo>
                    <a:pt x="135216" y="2166594"/>
                  </a:lnTo>
                  <a:lnTo>
                    <a:pt x="184404" y="2173224"/>
                  </a:lnTo>
                  <a:lnTo>
                    <a:pt x="233324" y="2166594"/>
                  </a:lnTo>
                  <a:lnTo>
                    <a:pt x="277342" y="2147887"/>
                  </a:lnTo>
                  <a:lnTo>
                    <a:pt x="314680" y="2118893"/>
                  </a:lnTo>
                  <a:lnTo>
                    <a:pt x="343560" y="2081390"/>
                  </a:lnTo>
                  <a:lnTo>
                    <a:pt x="362191" y="2037194"/>
                  </a:lnTo>
                  <a:lnTo>
                    <a:pt x="368808" y="1988058"/>
                  </a:lnTo>
                  <a:close/>
                </a:path>
                <a:path w="368934" h="2693035">
                  <a:moveTo>
                    <a:pt x="368808" y="1536954"/>
                  </a:moveTo>
                  <a:lnTo>
                    <a:pt x="362191" y="1487995"/>
                  </a:lnTo>
                  <a:lnTo>
                    <a:pt x="347027" y="1452245"/>
                  </a:lnTo>
                  <a:lnTo>
                    <a:pt x="314680" y="1406944"/>
                  </a:lnTo>
                  <a:lnTo>
                    <a:pt x="283806" y="1383258"/>
                  </a:lnTo>
                  <a:lnTo>
                    <a:pt x="283806" y="1549908"/>
                  </a:lnTo>
                  <a:lnTo>
                    <a:pt x="283806" y="1597914"/>
                  </a:lnTo>
                  <a:lnTo>
                    <a:pt x="282016" y="1606981"/>
                  </a:lnTo>
                  <a:lnTo>
                    <a:pt x="277139" y="1614271"/>
                  </a:lnTo>
                  <a:lnTo>
                    <a:pt x="269824" y="1619135"/>
                  </a:lnTo>
                  <a:lnTo>
                    <a:pt x="260756" y="1620901"/>
                  </a:lnTo>
                  <a:lnTo>
                    <a:pt x="107327" y="1620901"/>
                  </a:lnTo>
                  <a:lnTo>
                    <a:pt x="98247" y="1619135"/>
                  </a:lnTo>
                  <a:lnTo>
                    <a:pt x="90932" y="1614271"/>
                  </a:lnTo>
                  <a:lnTo>
                    <a:pt x="86055" y="1606981"/>
                  </a:lnTo>
                  <a:lnTo>
                    <a:pt x="84277" y="1597914"/>
                  </a:lnTo>
                  <a:lnTo>
                    <a:pt x="84277" y="1550543"/>
                  </a:lnTo>
                  <a:lnTo>
                    <a:pt x="85001" y="1549908"/>
                  </a:lnTo>
                  <a:lnTo>
                    <a:pt x="115252" y="1458087"/>
                  </a:lnTo>
                  <a:lnTo>
                    <a:pt x="115252" y="1457325"/>
                  </a:lnTo>
                  <a:lnTo>
                    <a:pt x="116687" y="1454404"/>
                  </a:lnTo>
                  <a:lnTo>
                    <a:pt x="119570" y="1452245"/>
                  </a:lnTo>
                  <a:lnTo>
                    <a:pt x="249237" y="1452245"/>
                  </a:lnTo>
                  <a:lnTo>
                    <a:pt x="251396" y="1454404"/>
                  </a:lnTo>
                  <a:lnTo>
                    <a:pt x="252831" y="1457325"/>
                  </a:lnTo>
                  <a:lnTo>
                    <a:pt x="252831" y="1458087"/>
                  </a:lnTo>
                  <a:lnTo>
                    <a:pt x="283806" y="1549908"/>
                  </a:lnTo>
                  <a:lnTo>
                    <a:pt x="283806" y="1383258"/>
                  </a:lnTo>
                  <a:lnTo>
                    <a:pt x="277342" y="1378292"/>
                  </a:lnTo>
                  <a:lnTo>
                    <a:pt x="233324" y="1359852"/>
                  </a:lnTo>
                  <a:lnTo>
                    <a:pt x="184404" y="1353312"/>
                  </a:lnTo>
                  <a:lnTo>
                    <a:pt x="135216" y="1359852"/>
                  </a:lnTo>
                  <a:lnTo>
                    <a:pt x="91135" y="1378292"/>
                  </a:lnTo>
                  <a:lnTo>
                    <a:pt x="53835" y="1406944"/>
                  </a:lnTo>
                  <a:lnTo>
                    <a:pt x="25069" y="1444078"/>
                  </a:lnTo>
                  <a:lnTo>
                    <a:pt x="6553" y="1487995"/>
                  </a:lnTo>
                  <a:lnTo>
                    <a:pt x="0" y="1536954"/>
                  </a:lnTo>
                  <a:lnTo>
                    <a:pt x="6553" y="1585671"/>
                  </a:lnTo>
                  <a:lnTo>
                    <a:pt x="25069" y="1629498"/>
                  </a:lnTo>
                  <a:lnTo>
                    <a:pt x="53835" y="1666697"/>
                  </a:lnTo>
                  <a:lnTo>
                    <a:pt x="91135" y="1695462"/>
                  </a:lnTo>
                  <a:lnTo>
                    <a:pt x="135216" y="1714017"/>
                  </a:lnTo>
                  <a:lnTo>
                    <a:pt x="184404" y="1720596"/>
                  </a:lnTo>
                  <a:lnTo>
                    <a:pt x="233324" y="1714017"/>
                  </a:lnTo>
                  <a:lnTo>
                    <a:pt x="277342" y="1695462"/>
                  </a:lnTo>
                  <a:lnTo>
                    <a:pt x="314680" y="1666697"/>
                  </a:lnTo>
                  <a:lnTo>
                    <a:pt x="343560" y="1629498"/>
                  </a:lnTo>
                  <a:lnTo>
                    <a:pt x="362191" y="1585671"/>
                  </a:lnTo>
                  <a:lnTo>
                    <a:pt x="368808" y="1536954"/>
                  </a:lnTo>
                  <a:close/>
                </a:path>
                <a:path w="368934" h="2693035">
                  <a:moveTo>
                    <a:pt x="368808" y="1155192"/>
                  </a:moveTo>
                  <a:lnTo>
                    <a:pt x="362191" y="1106043"/>
                  </a:lnTo>
                  <a:lnTo>
                    <a:pt x="343560" y="1061948"/>
                  </a:lnTo>
                  <a:lnTo>
                    <a:pt x="314680" y="1024661"/>
                  </a:lnTo>
                  <a:lnTo>
                    <a:pt x="283806" y="1000874"/>
                  </a:lnTo>
                  <a:lnTo>
                    <a:pt x="283806" y="1058672"/>
                  </a:lnTo>
                  <a:lnTo>
                    <a:pt x="283806" y="1136523"/>
                  </a:lnTo>
                  <a:lnTo>
                    <a:pt x="283806" y="1173861"/>
                  </a:lnTo>
                  <a:lnTo>
                    <a:pt x="283806" y="1251712"/>
                  </a:lnTo>
                  <a:lnTo>
                    <a:pt x="280924" y="1254633"/>
                  </a:lnTo>
                  <a:lnTo>
                    <a:pt x="203136" y="1254633"/>
                  </a:lnTo>
                  <a:lnTo>
                    <a:pt x="199529" y="1251712"/>
                  </a:lnTo>
                  <a:lnTo>
                    <a:pt x="199529" y="1173861"/>
                  </a:lnTo>
                  <a:lnTo>
                    <a:pt x="203136" y="1170305"/>
                  </a:lnTo>
                  <a:lnTo>
                    <a:pt x="280924" y="1170305"/>
                  </a:lnTo>
                  <a:lnTo>
                    <a:pt x="283806" y="1173861"/>
                  </a:lnTo>
                  <a:lnTo>
                    <a:pt x="283806" y="1136523"/>
                  </a:lnTo>
                  <a:lnTo>
                    <a:pt x="280924" y="1139317"/>
                  </a:lnTo>
                  <a:lnTo>
                    <a:pt x="203136" y="1139317"/>
                  </a:lnTo>
                  <a:lnTo>
                    <a:pt x="199529" y="1136523"/>
                  </a:lnTo>
                  <a:lnTo>
                    <a:pt x="199529" y="1058672"/>
                  </a:lnTo>
                  <a:lnTo>
                    <a:pt x="203136" y="1055116"/>
                  </a:lnTo>
                  <a:lnTo>
                    <a:pt x="280924" y="1055116"/>
                  </a:lnTo>
                  <a:lnTo>
                    <a:pt x="283806" y="1058672"/>
                  </a:lnTo>
                  <a:lnTo>
                    <a:pt x="283806" y="1000874"/>
                  </a:lnTo>
                  <a:lnTo>
                    <a:pt x="277342" y="995883"/>
                  </a:lnTo>
                  <a:lnTo>
                    <a:pt x="233324" y="977353"/>
                  </a:lnTo>
                  <a:lnTo>
                    <a:pt x="184404" y="970788"/>
                  </a:lnTo>
                  <a:lnTo>
                    <a:pt x="168554" y="972908"/>
                  </a:lnTo>
                  <a:lnTo>
                    <a:pt x="168554" y="1058672"/>
                  </a:lnTo>
                  <a:lnTo>
                    <a:pt x="168554" y="1136523"/>
                  </a:lnTo>
                  <a:lnTo>
                    <a:pt x="168554" y="1173861"/>
                  </a:lnTo>
                  <a:lnTo>
                    <a:pt x="168554" y="1251712"/>
                  </a:lnTo>
                  <a:lnTo>
                    <a:pt x="165671" y="1254633"/>
                  </a:lnTo>
                  <a:lnTo>
                    <a:pt x="87884" y="1254633"/>
                  </a:lnTo>
                  <a:lnTo>
                    <a:pt x="84277" y="1251712"/>
                  </a:lnTo>
                  <a:lnTo>
                    <a:pt x="84277" y="1173861"/>
                  </a:lnTo>
                  <a:lnTo>
                    <a:pt x="87884" y="1170305"/>
                  </a:lnTo>
                  <a:lnTo>
                    <a:pt x="165671" y="1170305"/>
                  </a:lnTo>
                  <a:lnTo>
                    <a:pt x="168554" y="1173861"/>
                  </a:lnTo>
                  <a:lnTo>
                    <a:pt x="168554" y="1136523"/>
                  </a:lnTo>
                  <a:lnTo>
                    <a:pt x="165671" y="1139317"/>
                  </a:lnTo>
                  <a:lnTo>
                    <a:pt x="87884" y="1139317"/>
                  </a:lnTo>
                  <a:lnTo>
                    <a:pt x="84277" y="1136523"/>
                  </a:lnTo>
                  <a:lnTo>
                    <a:pt x="84277" y="1058672"/>
                  </a:lnTo>
                  <a:lnTo>
                    <a:pt x="87884" y="1055116"/>
                  </a:lnTo>
                  <a:lnTo>
                    <a:pt x="165671" y="1055116"/>
                  </a:lnTo>
                  <a:lnTo>
                    <a:pt x="168554" y="1058672"/>
                  </a:lnTo>
                  <a:lnTo>
                    <a:pt x="168554" y="972908"/>
                  </a:lnTo>
                  <a:lnTo>
                    <a:pt x="91135" y="995883"/>
                  </a:lnTo>
                  <a:lnTo>
                    <a:pt x="53835" y="1024661"/>
                  </a:lnTo>
                  <a:lnTo>
                    <a:pt x="25069" y="1061948"/>
                  </a:lnTo>
                  <a:lnTo>
                    <a:pt x="6553" y="1106043"/>
                  </a:lnTo>
                  <a:lnTo>
                    <a:pt x="0" y="1155192"/>
                  </a:lnTo>
                  <a:lnTo>
                    <a:pt x="6553" y="1204137"/>
                  </a:lnTo>
                  <a:lnTo>
                    <a:pt x="25069" y="1248156"/>
                  </a:lnTo>
                  <a:lnTo>
                    <a:pt x="53835" y="1285494"/>
                  </a:lnTo>
                  <a:lnTo>
                    <a:pt x="91135" y="1314373"/>
                  </a:lnTo>
                  <a:lnTo>
                    <a:pt x="135216" y="1333004"/>
                  </a:lnTo>
                  <a:lnTo>
                    <a:pt x="184404" y="1339596"/>
                  </a:lnTo>
                  <a:lnTo>
                    <a:pt x="233324" y="1333004"/>
                  </a:lnTo>
                  <a:lnTo>
                    <a:pt x="277342" y="1314373"/>
                  </a:lnTo>
                  <a:lnTo>
                    <a:pt x="314680" y="1285494"/>
                  </a:lnTo>
                  <a:lnTo>
                    <a:pt x="338556" y="1254633"/>
                  </a:lnTo>
                  <a:lnTo>
                    <a:pt x="362191" y="1204137"/>
                  </a:lnTo>
                  <a:lnTo>
                    <a:pt x="366763" y="1170305"/>
                  </a:lnTo>
                  <a:lnTo>
                    <a:pt x="368808" y="1155192"/>
                  </a:lnTo>
                  <a:close/>
                </a:path>
                <a:path w="368934" h="2693035">
                  <a:moveTo>
                    <a:pt x="368808" y="184404"/>
                  </a:moveTo>
                  <a:lnTo>
                    <a:pt x="367741" y="176530"/>
                  </a:lnTo>
                  <a:lnTo>
                    <a:pt x="362191" y="135255"/>
                  </a:lnTo>
                  <a:lnTo>
                    <a:pt x="353720" y="115189"/>
                  </a:lnTo>
                  <a:lnTo>
                    <a:pt x="347065" y="99441"/>
                  </a:lnTo>
                  <a:lnTo>
                    <a:pt x="343560" y="91160"/>
                  </a:lnTo>
                  <a:lnTo>
                    <a:pt x="314680" y="53873"/>
                  </a:lnTo>
                  <a:lnTo>
                    <a:pt x="299656" y="42303"/>
                  </a:lnTo>
                  <a:lnTo>
                    <a:pt x="299656" y="256413"/>
                  </a:lnTo>
                  <a:lnTo>
                    <a:pt x="299656" y="265049"/>
                  </a:lnTo>
                  <a:lnTo>
                    <a:pt x="296049" y="268732"/>
                  </a:lnTo>
                  <a:lnTo>
                    <a:pt x="72034" y="268732"/>
                  </a:lnTo>
                  <a:lnTo>
                    <a:pt x="69151" y="265049"/>
                  </a:lnTo>
                  <a:lnTo>
                    <a:pt x="69151" y="102997"/>
                  </a:lnTo>
                  <a:lnTo>
                    <a:pt x="72034" y="99441"/>
                  </a:lnTo>
                  <a:lnTo>
                    <a:pt x="80670" y="99441"/>
                  </a:lnTo>
                  <a:lnTo>
                    <a:pt x="84277" y="102997"/>
                  </a:lnTo>
                  <a:lnTo>
                    <a:pt x="84277" y="253492"/>
                  </a:lnTo>
                  <a:lnTo>
                    <a:pt x="296049" y="253492"/>
                  </a:lnTo>
                  <a:lnTo>
                    <a:pt x="299656" y="256413"/>
                  </a:lnTo>
                  <a:lnTo>
                    <a:pt x="299656" y="42303"/>
                  </a:lnTo>
                  <a:lnTo>
                    <a:pt x="277342" y="25095"/>
                  </a:lnTo>
                  <a:lnTo>
                    <a:pt x="268681" y="21450"/>
                  </a:lnTo>
                  <a:lnTo>
                    <a:pt x="268681" y="180086"/>
                  </a:lnTo>
                  <a:lnTo>
                    <a:pt x="268681" y="234823"/>
                  </a:lnTo>
                  <a:lnTo>
                    <a:pt x="265074" y="237744"/>
                  </a:lnTo>
                  <a:lnTo>
                    <a:pt x="256438" y="237744"/>
                  </a:lnTo>
                  <a:lnTo>
                    <a:pt x="253555" y="234823"/>
                  </a:lnTo>
                  <a:lnTo>
                    <a:pt x="253555" y="180086"/>
                  </a:lnTo>
                  <a:lnTo>
                    <a:pt x="256438" y="176530"/>
                  </a:lnTo>
                  <a:lnTo>
                    <a:pt x="265074" y="176530"/>
                  </a:lnTo>
                  <a:lnTo>
                    <a:pt x="268681" y="180086"/>
                  </a:lnTo>
                  <a:lnTo>
                    <a:pt x="268681" y="21450"/>
                  </a:lnTo>
                  <a:lnTo>
                    <a:pt x="237705" y="8420"/>
                  </a:lnTo>
                  <a:lnTo>
                    <a:pt x="237705" y="118110"/>
                  </a:lnTo>
                  <a:lnTo>
                    <a:pt x="237705" y="234823"/>
                  </a:lnTo>
                  <a:lnTo>
                    <a:pt x="234823" y="237744"/>
                  </a:lnTo>
                  <a:lnTo>
                    <a:pt x="226187" y="237744"/>
                  </a:lnTo>
                  <a:lnTo>
                    <a:pt x="222580" y="234823"/>
                  </a:lnTo>
                  <a:lnTo>
                    <a:pt x="222580" y="138303"/>
                  </a:lnTo>
                  <a:lnTo>
                    <a:pt x="222580" y="118110"/>
                  </a:lnTo>
                  <a:lnTo>
                    <a:pt x="226187" y="115189"/>
                  </a:lnTo>
                  <a:lnTo>
                    <a:pt x="234823" y="115189"/>
                  </a:lnTo>
                  <a:lnTo>
                    <a:pt x="237705" y="118110"/>
                  </a:lnTo>
                  <a:lnTo>
                    <a:pt x="237705" y="8420"/>
                  </a:lnTo>
                  <a:lnTo>
                    <a:pt x="233324" y="6565"/>
                  </a:lnTo>
                  <a:lnTo>
                    <a:pt x="207454" y="3098"/>
                  </a:lnTo>
                  <a:lnTo>
                    <a:pt x="207454" y="141224"/>
                  </a:lnTo>
                  <a:lnTo>
                    <a:pt x="207454" y="234823"/>
                  </a:lnTo>
                  <a:lnTo>
                    <a:pt x="203847" y="237744"/>
                  </a:lnTo>
                  <a:lnTo>
                    <a:pt x="195211" y="237744"/>
                  </a:lnTo>
                  <a:lnTo>
                    <a:pt x="191604" y="234823"/>
                  </a:lnTo>
                  <a:lnTo>
                    <a:pt x="191604" y="141224"/>
                  </a:lnTo>
                  <a:lnTo>
                    <a:pt x="195211" y="138303"/>
                  </a:lnTo>
                  <a:lnTo>
                    <a:pt x="203847" y="138303"/>
                  </a:lnTo>
                  <a:lnTo>
                    <a:pt x="207454" y="141224"/>
                  </a:lnTo>
                  <a:lnTo>
                    <a:pt x="207454" y="3098"/>
                  </a:lnTo>
                  <a:lnTo>
                    <a:pt x="184404" y="0"/>
                  </a:lnTo>
                  <a:lnTo>
                    <a:pt x="176479" y="1066"/>
                  </a:lnTo>
                  <a:lnTo>
                    <a:pt x="176479" y="102997"/>
                  </a:lnTo>
                  <a:lnTo>
                    <a:pt x="176479" y="234823"/>
                  </a:lnTo>
                  <a:lnTo>
                    <a:pt x="172872" y="237744"/>
                  </a:lnTo>
                  <a:lnTo>
                    <a:pt x="164236" y="237744"/>
                  </a:lnTo>
                  <a:lnTo>
                    <a:pt x="161353" y="234823"/>
                  </a:lnTo>
                  <a:lnTo>
                    <a:pt x="161353" y="168529"/>
                  </a:lnTo>
                  <a:lnTo>
                    <a:pt x="161353" y="102997"/>
                  </a:lnTo>
                  <a:lnTo>
                    <a:pt x="164236" y="99441"/>
                  </a:lnTo>
                  <a:lnTo>
                    <a:pt x="172872" y="99441"/>
                  </a:lnTo>
                  <a:lnTo>
                    <a:pt x="176479" y="102997"/>
                  </a:lnTo>
                  <a:lnTo>
                    <a:pt x="176479" y="1066"/>
                  </a:lnTo>
                  <a:lnTo>
                    <a:pt x="145503" y="5194"/>
                  </a:lnTo>
                  <a:lnTo>
                    <a:pt x="145503" y="172212"/>
                  </a:lnTo>
                  <a:lnTo>
                    <a:pt x="145503" y="234823"/>
                  </a:lnTo>
                  <a:lnTo>
                    <a:pt x="142621" y="237744"/>
                  </a:lnTo>
                  <a:lnTo>
                    <a:pt x="133985" y="237744"/>
                  </a:lnTo>
                  <a:lnTo>
                    <a:pt x="130378" y="234823"/>
                  </a:lnTo>
                  <a:lnTo>
                    <a:pt x="130378" y="191643"/>
                  </a:lnTo>
                  <a:lnTo>
                    <a:pt x="130378" y="172212"/>
                  </a:lnTo>
                  <a:lnTo>
                    <a:pt x="133985" y="168529"/>
                  </a:lnTo>
                  <a:lnTo>
                    <a:pt x="142621" y="168529"/>
                  </a:lnTo>
                  <a:lnTo>
                    <a:pt x="145503" y="172212"/>
                  </a:lnTo>
                  <a:lnTo>
                    <a:pt x="145503" y="5194"/>
                  </a:lnTo>
                  <a:lnTo>
                    <a:pt x="135216" y="6565"/>
                  </a:lnTo>
                  <a:lnTo>
                    <a:pt x="115252" y="14960"/>
                  </a:lnTo>
                  <a:lnTo>
                    <a:pt x="115252" y="195199"/>
                  </a:lnTo>
                  <a:lnTo>
                    <a:pt x="115252" y="234823"/>
                  </a:lnTo>
                  <a:lnTo>
                    <a:pt x="111645" y="237744"/>
                  </a:lnTo>
                  <a:lnTo>
                    <a:pt x="103009" y="237744"/>
                  </a:lnTo>
                  <a:lnTo>
                    <a:pt x="99402" y="234823"/>
                  </a:lnTo>
                  <a:lnTo>
                    <a:pt x="99402" y="195199"/>
                  </a:lnTo>
                  <a:lnTo>
                    <a:pt x="103009" y="191643"/>
                  </a:lnTo>
                  <a:lnTo>
                    <a:pt x="111645" y="191643"/>
                  </a:lnTo>
                  <a:lnTo>
                    <a:pt x="115252" y="195199"/>
                  </a:lnTo>
                  <a:lnTo>
                    <a:pt x="115252" y="14960"/>
                  </a:lnTo>
                  <a:lnTo>
                    <a:pt x="53835" y="53873"/>
                  </a:lnTo>
                  <a:lnTo>
                    <a:pt x="25069" y="91160"/>
                  </a:lnTo>
                  <a:lnTo>
                    <a:pt x="6553" y="135255"/>
                  </a:lnTo>
                  <a:lnTo>
                    <a:pt x="0" y="184404"/>
                  </a:lnTo>
                  <a:lnTo>
                    <a:pt x="6553" y="233349"/>
                  </a:lnTo>
                  <a:lnTo>
                    <a:pt x="25069" y="277368"/>
                  </a:lnTo>
                  <a:lnTo>
                    <a:pt x="53835" y="314706"/>
                  </a:lnTo>
                  <a:lnTo>
                    <a:pt x="91135" y="343585"/>
                  </a:lnTo>
                  <a:lnTo>
                    <a:pt x="135216" y="362216"/>
                  </a:lnTo>
                  <a:lnTo>
                    <a:pt x="184404" y="368808"/>
                  </a:lnTo>
                  <a:lnTo>
                    <a:pt x="233324" y="362216"/>
                  </a:lnTo>
                  <a:lnTo>
                    <a:pt x="277342" y="343585"/>
                  </a:lnTo>
                  <a:lnTo>
                    <a:pt x="314680" y="314706"/>
                  </a:lnTo>
                  <a:lnTo>
                    <a:pt x="343560" y="277368"/>
                  </a:lnTo>
                  <a:lnTo>
                    <a:pt x="360337" y="237744"/>
                  </a:lnTo>
                  <a:lnTo>
                    <a:pt x="362191" y="233349"/>
                  </a:lnTo>
                  <a:lnTo>
                    <a:pt x="368808" y="184404"/>
                  </a:lnTo>
                  <a:close/>
                </a:path>
              </a:pathLst>
            </a:custGeom>
            <a:solidFill>
              <a:srgbClr val="85BB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25128" y="5779008"/>
              <a:ext cx="76200" cy="15676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364224" y="982954"/>
              <a:ext cx="5400040" cy="4796155"/>
            </a:xfrm>
            <a:custGeom>
              <a:avLst/>
              <a:gdLst/>
              <a:ahLst/>
              <a:cxnLst/>
              <a:rect l="l" t="t" r="r" b="b"/>
              <a:pathLst>
                <a:path w="5400040" h="4796155">
                  <a:moveTo>
                    <a:pt x="5399532" y="0"/>
                  </a:moveTo>
                  <a:lnTo>
                    <a:pt x="0" y="0"/>
                  </a:lnTo>
                  <a:lnTo>
                    <a:pt x="0" y="4795774"/>
                  </a:lnTo>
                  <a:lnTo>
                    <a:pt x="5399532" y="4795774"/>
                  </a:lnTo>
                  <a:lnTo>
                    <a:pt x="539953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364224" y="982954"/>
              <a:ext cx="5400040" cy="4796155"/>
            </a:xfrm>
            <a:custGeom>
              <a:avLst/>
              <a:gdLst/>
              <a:ahLst/>
              <a:cxnLst/>
              <a:rect l="l" t="t" r="r" b="b"/>
              <a:pathLst>
                <a:path w="5400040" h="4796155">
                  <a:moveTo>
                    <a:pt x="0" y="4795774"/>
                  </a:moveTo>
                  <a:lnTo>
                    <a:pt x="5399532" y="4795774"/>
                  </a:lnTo>
                  <a:lnTo>
                    <a:pt x="5399532" y="0"/>
                  </a:lnTo>
                  <a:lnTo>
                    <a:pt x="0" y="0"/>
                  </a:lnTo>
                  <a:lnTo>
                    <a:pt x="0" y="4795774"/>
                  </a:lnTo>
                  <a:close/>
                </a:path>
              </a:pathLst>
            </a:custGeom>
            <a:ln w="12192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408419" y="2097024"/>
              <a:ext cx="368935" cy="368935"/>
            </a:xfrm>
            <a:custGeom>
              <a:avLst/>
              <a:gdLst/>
              <a:ahLst/>
              <a:cxnLst/>
              <a:rect l="l" t="t" r="r" b="b"/>
              <a:pathLst>
                <a:path w="368934" h="368935">
                  <a:moveTo>
                    <a:pt x="184403" y="0"/>
                  </a:moveTo>
                  <a:lnTo>
                    <a:pt x="135246" y="6559"/>
                  </a:lnTo>
                  <a:lnTo>
                    <a:pt x="91157" y="25089"/>
                  </a:lnTo>
                  <a:lnTo>
                    <a:pt x="53863" y="53863"/>
                  </a:lnTo>
                  <a:lnTo>
                    <a:pt x="25089" y="91157"/>
                  </a:lnTo>
                  <a:lnTo>
                    <a:pt x="6559" y="135246"/>
                  </a:lnTo>
                  <a:lnTo>
                    <a:pt x="0" y="184403"/>
                  </a:lnTo>
                  <a:lnTo>
                    <a:pt x="6559" y="233341"/>
                  </a:lnTo>
                  <a:lnTo>
                    <a:pt x="25089" y="277368"/>
                  </a:lnTo>
                  <a:lnTo>
                    <a:pt x="53863" y="314706"/>
                  </a:lnTo>
                  <a:lnTo>
                    <a:pt x="91157" y="343577"/>
                  </a:lnTo>
                  <a:lnTo>
                    <a:pt x="135246" y="362204"/>
                  </a:lnTo>
                  <a:lnTo>
                    <a:pt x="184403" y="368808"/>
                  </a:lnTo>
                  <a:lnTo>
                    <a:pt x="233341" y="362204"/>
                  </a:lnTo>
                  <a:lnTo>
                    <a:pt x="277368" y="343577"/>
                  </a:lnTo>
                  <a:lnTo>
                    <a:pt x="314705" y="314706"/>
                  </a:lnTo>
                  <a:lnTo>
                    <a:pt x="326392" y="299592"/>
                  </a:lnTo>
                  <a:lnTo>
                    <a:pt x="122427" y="299592"/>
                  </a:lnTo>
                  <a:lnTo>
                    <a:pt x="113692" y="297715"/>
                  </a:lnTo>
                  <a:lnTo>
                    <a:pt x="106362" y="292671"/>
                  </a:lnTo>
                  <a:lnTo>
                    <a:pt x="101318" y="285341"/>
                  </a:lnTo>
                  <a:lnTo>
                    <a:pt x="99440" y="276605"/>
                  </a:lnTo>
                  <a:lnTo>
                    <a:pt x="100597" y="269410"/>
                  </a:lnTo>
                  <a:lnTo>
                    <a:pt x="103838" y="263144"/>
                  </a:lnTo>
                  <a:lnTo>
                    <a:pt x="108817" y="258210"/>
                  </a:lnTo>
                  <a:lnTo>
                    <a:pt x="115188" y="255015"/>
                  </a:lnTo>
                  <a:lnTo>
                    <a:pt x="115188" y="199516"/>
                  </a:lnTo>
                  <a:lnTo>
                    <a:pt x="116478" y="191960"/>
                  </a:lnTo>
                  <a:lnTo>
                    <a:pt x="120554" y="184499"/>
                  </a:lnTo>
                  <a:lnTo>
                    <a:pt x="127726" y="178800"/>
                  </a:lnTo>
                  <a:lnTo>
                    <a:pt x="138302" y="176529"/>
                  </a:lnTo>
                  <a:lnTo>
                    <a:pt x="176529" y="176529"/>
                  </a:lnTo>
                  <a:lnTo>
                    <a:pt x="176529" y="113791"/>
                  </a:lnTo>
                  <a:lnTo>
                    <a:pt x="170505" y="110329"/>
                  </a:lnTo>
                  <a:lnTo>
                    <a:pt x="165671" y="105425"/>
                  </a:lnTo>
                  <a:lnTo>
                    <a:pt x="162456" y="99308"/>
                  </a:lnTo>
                  <a:lnTo>
                    <a:pt x="161289" y="92201"/>
                  </a:lnTo>
                  <a:lnTo>
                    <a:pt x="163079" y="83125"/>
                  </a:lnTo>
                  <a:lnTo>
                    <a:pt x="167989" y="75787"/>
                  </a:lnTo>
                  <a:lnTo>
                    <a:pt x="175327" y="70877"/>
                  </a:lnTo>
                  <a:lnTo>
                    <a:pt x="184403" y="69087"/>
                  </a:lnTo>
                  <a:lnTo>
                    <a:pt x="326491" y="69087"/>
                  </a:lnTo>
                  <a:lnTo>
                    <a:pt x="314705" y="53863"/>
                  </a:lnTo>
                  <a:lnTo>
                    <a:pt x="277368" y="25089"/>
                  </a:lnTo>
                  <a:lnTo>
                    <a:pt x="233341" y="6559"/>
                  </a:lnTo>
                  <a:lnTo>
                    <a:pt x="184403" y="0"/>
                  </a:lnTo>
                  <a:close/>
                </a:path>
                <a:path w="368934" h="368935">
                  <a:moveTo>
                    <a:pt x="176529" y="191642"/>
                  </a:moveTo>
                  <a:lnTo>
                    <a:pt x="131063" y="191642"/>
                  </a:lnTo>
                  <a:lnTo>
                    <a:pt x="130428" y="198120"/>
                  </a:lnTo>
                  <a:lnTo>
                    <a:pt x="130428" y="255015"/>
                  </a:lnTo>
                  <a:lnTo>
                    <a:pt x="136433" y="258210"/>
                  </a:lnTo>
                  <a:lnTo>
                    <a:pt x="141224" y="263144"/>
                  </a:lnTo>
                  <a:lnTo>
                    <a:pt x="144395" y="269410"/>
                  </a:lnTo>
                  <a:lnTo>
                    <a:pt x="145541" y="276605"/>
                  </a:lnTo>
                  <a:lnTo>
                    <a:pt x="143752" y="285341"/>
                  </a:lnTo>
                  <a:lnTo>
                    <a:pt x="138842" y="292671"/>
                  </a:lnTo>
                  <a:lnTo>
                    <a:pt x="131504" y="297715"/>
                  </a:lnTo>
                  <a:lnTo>
                    <a:pt x="122427" y="299592"/>
                  </a:lnTo>
                  <a:lnTo>
                    <a:pt x="184403" y="299592"/>
                  </a:lnTo>
                  <a:lnTo>
                    <a:pt x="175327" y="297715"/>
                  </a:lnTo>
                  <a:lnTo>
                    <a:pt x="167989" y="292671"/>
                  </a:lnTo>
                  <a:lnTo>
                    <a:pt x="163079" y="285341"/>
                  </a:lnTo>
                  <a:lnTo>
                    <a:pt x="161289" y="276605"/>
                  </a:lnTo>
                  <a:lnTo>
                    <a:pt x="162456" y="269410"/>
                  </a:lnTo>
                  <a:lnTo>
                    <a:pt x="165671" y="263144"/>
                  </a:lnTo>
                  <a:lnTo>
                    <a:pt x="170505" y="258210"/>
                  </a:lnTo>
                  <a:lnTo>
                    <a:pt x="176529" y="255015"/>
                  </a:lnTo>
                  <a:lnTo>
                    <a:pt x="176529" y="191642"/>
                  </a:lnTo>
                  <a:close/>
                </a:path>
                <a:path w="368934" h="368935">
                  <a:moveTo>
                    <a:pt x="233425" y="191642"/>
                  </a:moveTo>
                  <a:lnTo>
                    <a:pt x="191643" y="191642"/>
                  </a:lnTo>
                  <a:lnTo>
                    <a:pt x="191643" y="255015"/>
                  </a:lnTo>
                  <a:lnTo>
                    <a:pt x="198034" y="258210"/>
                  </a:lnTo>
                  <a:lnTo>
                    <a:pt x="203057" y="263144"/>
                  </a:lnTo>
                  <a:lnTo>
                    <a:pt x="206341" y="269410"/>
                  </a:lnTo>
                  <a:lnTo>
                    <a:pt x="207518" y="276605"/>
                  </a:lnTo>
                  <a:lnTo>
                    <a:pt x="205620" y="285341"/>
                  </a:lnTo>
                  <a:lnTo>
                    <a:pt x="200533" y="292671"/>
                  </a:lnTo>
                  <a:lnTo>
                    <a:pt x="193159" y="297715"/>
                  </a:lnTo>
                  <a:lnTo>
                    <a:pt x="184403" y="299592"/>
                  </a:lnTo>
                  <a:lnTo>
                    <a:pt x="245618" y="299592"/>
                  </a:lnTo>
                  <a:lnTo>
                    <a:pt x="236561" y="297715"/>
                  </a:lnTo>
                  <a:lnTo>
                    <a:pt x="229266" y="292671"/>
                  </a:lnTo>
                  <a:lnTo>
                    <a:pt x="224401" y="285341"/>
                  </a:lnTo>
                  <a:lnTo>
                    <a:pt x="222630" y="276605"/>
                  </a:lnTo>
                  <a:lnTo>
                    <a:pt x="223777" y="269410"/>
                  </a:lnTo>
                  <a:lnTo>
                    <a:pt x="226949" y="263144"/>
                  </a:lnTo>
                  <a:lnTo>
                    <a:pt x="231739" y="258210"/>
                  </a:lnTo>
                  <a:lnTo>
                    <a:pt x="237744" y="255015"/>
                  </a:lnTo>
                  <a:lnTo>
                    <a:pt x="237744" y="193039"/>
                  </a:lnTo>
                  <a:lnTo>
                    <a:pt x="233425" y="191642"/>
                  </a:lnTo>
                  <a:close/>
                </a:path>
                <a:path w="368934" h="368935">
                  <a:moveTo>
                    <a:pt x="326491" y="69087"/>
                  </a:moveTo>
                  <a:lnTo>
                    <a:pt x="184403" y="69087"/>
                  </a:lnTo>
                  <a:lnTo>
                    <a:pt x="193159" y="70877"/>
                  </a:lnTo>
                  <a:lnTo>
                    <a:pt x="200533" y="75787"/>
                  </a:lnTo>
                  <a:lnTo>
                    <a:pt x="205620" y="83125"/>
                  </a:lnTo>
                  <a:lnTo>
                    <a:pt x="207518" y="92201"/>
                  </a:lnTo>
                  <a:lnTo>
                    <a:pt x="206341" y="99308"/>
                  </a:lnTo>
                  <a:lnTo>
                    <a:pt x="203057" y="105425"/>
                  </a:lnTo>
                  <a:lnTo>
                    <a:pt x="198034" y="110329"/>
                  </a:lnTo>
                  <a:lnTo>
                    <a:pt x="191643" y="113791"/>
                  </a:lnTo>
                  <a:lnTo>
                    <a:pt x="191643" y="176529"/>
                  </a:lnTo>
                  <a:lnTo>
                    <a:pt x="230504" y="176529"/>
                  </a:lnTo>
                  <a:lnTo>
                    <a:pt x="238081" y="177800"/>
                  </a:lnTo>
                  <a:lnTo>
                    <a:pt x="245586" y="181832"/>
                  </a:lnTo>
                  <a:lnTo>
                    <a:pt x="251329" y="188960"/>
                  </a:lnTo>
                  <a:lnTo>
                    <a:pt x="253619" y="199516"/>
                  </a:lnTo>
                  <a:lnTo>
                    <a:pt x="253619" y="255015"/>
                  </a:lnTo>
                  <a:lnTo>
                    <a:pt x="259623" y="258210"/>
                  </a:lnTo>
                  <a:lnTo>
                    <a:pt x="264414" y="263144"/>
                  </a:lnTo>
                  <a:lnTo>
                    <a:pt x="267585" y="269410"/>
                  </a:lnTo>
                  <a:lnTo>
                    <a:pt x="268731" y="276605"/>
                  </a:lnTo>
                  <a:lnTo>
                    <a:pt x="266942" y="285341"/>
                  </a:lnTo>
                  <a:lnTo>
                    <a:pt x="262032" y="292671"/>
                  </a:lnTo>
                  <a:lnTo>
                    <a:pt x="254694" y="297715"/>
                  </a:lnTo>
                  <a:lnTo>
                    <a:pt x="245618" y="299592"/>
                  </a:lnTo>
                  <a:lnTo>
                    <a:pt x="326392" y="299592"/>
                  </a:lnTo>
                  <a:lnTo>
                    <a:pt x="343577" y="277368"/>
                  </a:lnTo>
                  <a:lnTo>
                    <a:pt x="362203" y="233341"/>
                  </a:lnTo>
                  <a:lnTo>
                    <a:pt x="368807" y="184403"/>
                  </a:lnTo>
                  <a:lnTo>
                    <a:pt x="362203" y="135246"/>
                  </a:lnTo>
                  <a:lnTo>
                    <a:pt x="343577" y="91157"/>
                  </a:lnTo>
                  <a:lnTo>
                    <a:pt x="326491" y="69087"/>
                  </a:lnTo>
                  <a:close/>
                </a:path>
                <a:path w="368934" h="368935">
                  <a:moveTo>
                    <a:pt x="126746" y="268731"/>
                  </a:moveTo>
                  <a:lnTo>
                    <a:pt x="118109" y="268731"/>
                  </a:lnTo>
                  <a:lnTo>
                    <a:pt x="115188" y="272288"/>
                  </a:lnTo>
                  <a:lnTo>
                    <a:pt x="115188" y="280924"/>
                  </a:lnTo>
                  <a:lnTo>
                    <a:pt x="118109" y="283845"/>
                  </a:lnTo>
                  <a:lnTo>
                    <a:pt x="126746" y="283845"/>
                  </a:lnTo>
                  <a:lnTo>
                    <a:pt x="130428" y="280924"/>
                  </a:lnTo>
                  <a:lnTo>
                    <a:pt x="130428" y="272288"/>
                  </a:lnTo>
                  <a:lnTo>
                    <a:pt x="126746" y="268731"/>
                  </a:lnTo>
                  <a:close/>
                </a:path>
                <a:path w="368934" h="368935">
                  <a:moveTo>
                    <a:pt x="188722" y="268731"/>
                  </a:moveTo>
                  <a:lnTo>
                    <a:pt x="180085" y="268731"/>
                  </a:lnTo>
                  <a:lnTo>
                    <a:pt x="176529" y="272288"/>
                  </a:lnTo>
                  <a:lnTo>
                    <a:pt x="176529" y="280924"/>
                  </a:lnTo>
                  <a:lnTo>
                    <a:pt x="180085" y="283845"/>
                  </a:lnTo>
                  <a:lnTo>
                    <a:pt x="188722" y="283845"/>
                  </a:lnTo>
                  <a:lnTo>
                    <a:pt x="191643" y="280924"/>
                  </a:lnTo>
                  <a:lnTo>
                    <a:pt x="191643" y="272288"/>
                  </a:lnTo>
                  <a:lnTo>
                    <a:pt x="188722" y="268731"/>
                  </a:lnTo>
                  <a:close/>
                </a:path>
                <a:path w="368934" h="368935">
                  <a:moveTo>
                    <a:pt x="249935" y="268731"/>
                  </a:moveTo>
                  <a:lnTo>
                    <a:pt x="241300" y="268731"/>
                  </a:lnTo>
                  <a:lnTo>
                    <a:pt x="237744" y="272288"/>
                  </a:lnTo>
                  <a:lnTo>
                    <a:pt x="237744" y="280924"/>
                  </a:lnTo>
                  <a:lnTo>
                    <a:pt x="241300" y="283845"/>
                  </a:lnTo>
                  <a:lnTo>
                    <a:pt x="249935" y="283845"/>
                  </a:lnTo>
                  <a:lnTo>
                    <a:pt x="253619" y="280924"/>
                  </a:lnTo>
                  <a:lnTo>
                    <a:pt x="253619" y="272288"/>
                  </a:lnTo>
                  <a:lnTo>
                    <a:pt x="249935" y="268731"/>
                  </a:lnTo>
                  <a:close/>
                </a:path>
                <a:path w="368934" h="368935">
                  <a:moveTo>
                    <a:pt x="188722" y="84327"/>
                  </a:moveTo>
                  <a:lnTo>
                    <a:pt x="180085" y="84327"/>
                  </a:lnTo>
                  <a:lnTo>
                    <a:pt x="176529" y="87884"/>
                  </a:lnTo>
                  <a:lnTo>
                    <a:pt x="176529" y="96520"/>
                  </a:lnTo>
                  <a:lnTo>
                    <a:pt x="180085" y="99440"/>
                  </a:lnTo>
                  <a:lnTo>
                    <a:pt x="188722" y="99440"/>
                  </a:lnTo>
                  <a:lnTo>
                    <a:pt x="191643" y="96520"/>
                  </a:lnTo>
                  <a:lnTo>
                    <a:pt x="191643" y="87884"/>
                  </a:lnTo>
                  <a:lnTo>
                    <a:pt x="188722" y="84327"/>
                  </a:lnTo>
                  <a:close/>
                </a:path>
              </a:pathLst>
            </a:custGeom>
            <a:solidFill>
              <a:srgbClr val="F112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891019" y="2055114"/>
            <a:ext cx="475742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b="1" spc="30" dirty="0">
                <a:latin typeface="Calibri"/>
                <a:cs typeface="Calibri"/>
              </a:rPr>
              <a:t>Heavily </a:t>
            </a:r>
            <a:r>
              <a:rPr sz="900" b="1" spc="35" dirty="0">
                <a:latin typeface="Calibri"/>
                <a:cs typeface="Calibri"/>
              </a:rPr>
              <a:t>Integrated </a:t>
            </a:r>
            <a:r>
              <a:rPr sz="900" b="1" spc="30" dirty="0">
                <a:latin typeface="Calibri"/>
                <a:cs typeface="Calibri"/>
              </a:rPr>
              <a:t>Applications </a:t>
            </a:r>
            <a:r>
              <a:rPr sz="900" dirty="0">
                <a:latin typeface="Arial Unicode MS"/>
                <a:cs typeface="Arial Unicode MS"/>
              </a:rPr>
              <a:t>– </a:t>
            </a:r>
            <a:r>
              <a:rPr sz="900" spc="20" dirty="0">
                <a:latin typeface="Arial Unicode MS"/>
                <a:cs typeface="Arial Unicode MS"/>
              </a:rPr>
              <a:t>Applications </a:t>
            </a:r>
            <a:r>
              <a:rPr sz="900" spc="40" dirty="0">
                <a:latin typeface="Arial Unicode MS"/>
                <a:cs typeface="Arial Unicode MS"/>
              </a:rPr>
              <a:t>that </a:t>
            </a:r>
            <a:r>
              <a:rPr sz="900" spc="20" dirty="0">
                <a:latin typeface="Arial Unicode MS"/>
                <a:cs typeface="Arial Unicode MS"/>
              </a:rPr>
              <a:t>are </a:t>
            </a:r>
            <a:r>
              <a:rPr sz="900" spc="15" dirty="0">
                <a:latin typeface="Arial Unicode MS"/>
                <a:cs typeface="Arial Unicode MS"/>
              </a:rPr>
              <a:t>heavily </a:t>
            </a:r>
            <a:r>
              <a:rPr sz="900" spc="30" dirty="0">
                <a:latin typeface="Arial Unicode MS"/>
                <a:cs typeface="Arial Unicode MS"/>
              </a:rPr>
              <a:t>integrated will continue </a:t>
            </a:r>
            <a:r>
              <a:rPr sz="900" spc="50" dirty="0">
                <a:latin typeface="Arial Unicode MS"/>
                <a:cs typeface="Arial Unicode MS"/>
              </a:rPr>
              <a:t>to  </a:t>
            </a:r>
            <a:r>
              <a:rPr sz="900" spc="35" dirty="0">
                <a:latin typeface="Arial Unicode MS"/>
                <a:cs typeface="Arial Unicode MS"/>
              </a:rPr>
              <a:t>require</a:t>
            </a:r>
            <a:r>
              <a:rPr sz="900" spc="-45" dirty="0">
                <a:latin typeface="Arial Unicode MS"/>
                <a:cs typeface="Arial Unicode MS"/>
              </a:rPr>
              <a:t> </a:t>
            </a:r>
            <a:r>
              <a:rPr sz="900" dirty="0">
                <a:latin typeface="Arial Unicode MS"/>
                <a:cs typeface="Arial Unicode MS"/>
              </a:rPr>
              <a:t>a</a:t>
            </a:r>
            <a:r>
              <a:rPr sz="900" spc="-15" dirty="0">
                <a:latin typeface="Arial Unicode MS"/>
                <a:cs typeface="Arial Unicode MS"/>
              </a:rPr>
              <a:t> </a:t>
            </a:r>
            <a:r>
              <a:rPr sz="900" spc="30" dirty="0">
                <a:latin typeface="Arial Unicode MS"/>
                <a:cs typeface="Arial Unicode MS"/>
              </a:rPr>
              <a:t>high</a:t>
            </a:r>
            <a:r>
              <a:rPr sz="900" spc="-20" dirty="0">
                <a:latin typeface="Arial Unicode MS"/>
                <a:cs typeface="Arial Unicode MS"/>
              </a:rPr>
              <a:t> </a:t>
            </a:r>
            <a:r>
              <a:rPr sz="900" spc="45" dirty="0">
                <a:latin typeface="Arial Unicode MS"/>
                <a:cs typeface="Arial Unicode MS"/>
              </a:rPr>
              <a:t>amount</a:t>
            </a:r>
            <a:r>
              <a:rPr sz="900" spc="-20" dirty="0">
                <a:latin typeface="Arial Unicode MS"/>
                <a:cs typeface="Arial Unicode MS"/>
              </a:rPr>
              <a:t> </a:t>
            </a:r>
            <a:r>
              <a:rPr sz="900" spc="45" dirty="0">
                <a:latin typeface="Arial Unicode MS"/>
                <a:cs typeface="Arial Unicode MS"/>
              </a:rPr>
              <a:t>of</a:t>
            </a:r>
            <a:r>
              <a:rPr sz="900" spc="-5" dirty="0">
                <a:latin typeface="Arial Unicode MS"/>
                <a:cs typeface="Arial Unicode MS"/>
              </a:rPr>
              <a:t> </a:t>
            </a:r>
            <a:r>
              <a:rPr sz="900" spc="35" dirty="0">
                <a:latin typeface="Arial Unicode MS"/>
                <a:cs typeface="Arial Unicode MS"/>
              </a:rPr>
              <a:t>communication</a:t>
            </a:r>
            <a:r>
              <a:rPr sz="900" spc="-45" dirty="0">
                <a:latin typeface="Arial Unicode MS"/>
                <a:cs typeface="Arial Unicode MS"/>
              </a:rPr>
              <a:t> </a:t>
            </a:r>
            <a:r>
              <a:rPr sz="900" spc="50" dirty="0">
                <a:latin typeface="Arial Unicode MS"/>
                <a:cs typeface="Arial Unicode MS"/>
              </a:rPr>
              <a:t>or</a:t>
            </a:r>
            <a:r>
              <a:rPr sz="900" spc="-10" dirty="0">
                <a:latin typeface="Arial Unicode MS"/>
                <a:cs typeface="Arial Unicode MS"/>
              </a:rPr>
              <a:t> </a:t>
            </a:r>
            <a:r>
              <a:rPr sz="900" spc="20" dirty="0">
                <a:latin typeface="Arial Unicode MS"/>
                <a:cs typeface="Arial Unicode MS"/>
              </a:rPr>
              <a:t>dependencies</a:t>
            </a:r>
            <a:r>
              <a:rPr sz="900" spc="-25" dirty="0">
                <a:latin typeface="Arial Unicode MS"/>
                <a:cs typeface="Arial Unicode MS"/>
              </a:rPr>
              <a:t> </a:t>
            </a:r>
            <a:r>
              <a:rPr sz="900" spc="45" dirty="0">
                <a:latin typeface="Arial Unicode MS"/>
                <a:cs typeface="Arial Unicode MS"/>
              </a:rPr>
              <a:t>with</a:t>
            </a:r>
            <a:r>
              <a:rPr sz="900" spc="-30" dirty="0">
                <a:latin typeface="Arial Unicode MS"/>
                <a:cs typeface="Arial Unicode MS"/>
              </a:rPr>
              <a:t> </a:t>
            </a:r>
            <a:r>
              <a:rPr sz="900" spc="40" dirty="0">
                <a:latin typeface="Arial Unicode MS"/>
                <a:cs typeface="Arial Unicode MS"/>
              </a:rPr>
              <a:t>their</a:t>
            </a:r>
            <a:r>
              <a:rPr sz="900" spc="-25" dirty="0">
                <a:latin typeface="Arial Unicode MS"/>
                <a:cs typeface="Arial Unicode MS"/>
              </a:rPr>
              <a:t> </a:t>
            </a:r>
            <a:r>
              <a:rPr sz="900" spc="25" dirty="0">
                <a:latin typeface="Arial Unicode MS"/>
                <a:cs typeface="Arial Unicode MS"/>
              </a:rPr>
              <a:t>counterparts.</a:t>
            </a:r>
            <a:r>
              <a:rPr sz="900" spc="-45" dirty="0">
                <a:latin typeface="Arial Unicode MS"/>
                <a:cs typeface="Arial Unicode MS"/>
              </a:rPr>
              <a:t> </a:t>
            </a:r>
            <a:r>
              <a:rPr sz="900" spc="25" dirty="0">
                <a:latin typeface="Arial Unicode MS"/>
                <a:cs typeface="Arial Unicode MS"/>
              </a:rPr>
              <a:t>In</a:t>
            </a:r>
            <a:r>
              <a:rPr sz="900" spc="-20" dirty="0">
                <a:latin typeface="Arial Unicode MS"/>
                <a:cs typeface="Arial Unicode MS"/>
              </a:rPr>
              <a:t> </a:t>
            </a:r>
            <a:r>
              <a:rPr sz="900" spc="25" dirty="0">
                <a:latin typeface="Arial Unicode MS"/>
                <a:cs typeface="Arial Unicode MS"/>
              </a:rPr>
              <a:t>this  </a:t>
            </a:r>
            <a:r>
              <a:rPr sz="900" spc="-15" dirty="0">
                <a:latin typeface="Arial Unicode MS"/>
                <a:cs typeface="Arial Unicode MS"/>
              </a:rPr>
              <a:t>case</a:t>
            </a:r>
            <a:r>
              <a:rPr sz="900" spc="-35" dirty="0">
                <a:latin typeface="Arial Unicode MS"/>
                <a:cs typeface="Arial Unicode MS"/>
              </a:rPr>
              <a:t> </a:t>
            </a:r>
            <a:r>
              <a:rPr sz="900" spc="45" dirty="0">
                <a:latin typeface="Arial Unicode MS"/>
                <a:cs typeface="Arial Unicode MS"/>
              </a:rPr>
              <a:t>it</a:t>
            </a:r>
            <a:r>
              <a:rPr sz="900" spc="-15" dirty="0">
                <a:latin typeface="Arial Unicode MS"/>
                <a:cs typeface="Arial Unicode MS"/>
              </a:rPr>
              <a:t> </a:t>
            </a:r>
            <a:r>
              <a:rPr sz="900" dirty="0">
                <a:latin typeface="Arial Unicode MS"/>
                <a:cs typeface="Arial Unicode MS"/>
              </a:rPr>
              <a:t>is</a:t>
            </a:r>
            <a:r>
              <a:rPr sz="900" spc="-35" dirty="0">
                <a:latin typeface="Arial Unicode MS"/>
                <a:cs typeface="Arial Unicode MS"/>
              </a:rPr>
              <a:t> </a:t>
            </a:r>
            <a:r>
              <a:rPr sz="900" spc="35" dirty="0">
                <a:latin typeface="Arial Unicode MS"/>
                <a:cs typeface="Arial Unicode MS"/>
              </a:rPr>
              <a:t>recommended</a:t>
            </a:r>
            <a:r>
              <a:rPr sz="900" spc="-45" dirty="0">
                <a:latin typeface="Arial Unicode MS"/>
                <a:cs typeface="Arial Unicode MS"/>
              </a:rPr>
              <a:t> </a:t>
            </a:r>
            <a:r>
              <a:rPr sz="900" spc="40" dirty="0">
                <a:latin typeface="Arial Unicode MS"/>
                <a:cs typeface="Arial Unicode MS"/>
              </a:rPr>
              <a:t>that</a:t>
            </a:r>
            <a:r>
              <a:rPr sz="900" spc="-30" dirty="0">
                <a:latin typeface="Arial Unicode MS"/>
                <a:cs typeface="Arial Unicode MS"/>
              </a:rPr>
              <a:t> </a:t>
            </a:r>
            <a:r>
              <a:rPr sz="900" spc="25" dirty="0">
                <a:latin typeface="Arial Unicode MS"/>
                <a:cs typeface="Arial Unicode MS"/>
              </a:rPr>
              <a:t>they</a:t>
            </a:r>
            <a:r>
              <a:rPr sz="900" spc="-20" dirty="0">
                <a:latin typeface="Arial Unicode MS"/>
                <a:cs typeface="Arial Unicode MS"/>
              </a:rPr>
              <a:t> </a:t>
            </a:r>
            <a:r>
              <a:rPr sz="900" spc="35" dirty="0">
                <a:latin typeface="Arial Unicode MS"/>
                <a:cs typeface="Arial Unicode MS"/>
              </a:rPr>
              <a:t>remain</a:t>
            </a:r>
            <a:r>
              <a:rPr sz="900" spc="-35" dirty="0">
                <a:latin typeface="Arial Unicode MS"/>
                <a:cs typeface="Arial Unicode MS"/>
              </a:rPr>
              <a:t> </a:t>
            </a:r>
            <a:r>
              <a:rPr sz="900" spc="25" dirty="0">
                <a:latin typeface="Arial Unicode MS"/>
                <a:cs typeface="Arial Unicode MS"/>
              </a:rPr>
              <a:t>together,</a:t>
            </a:r>
            <a:r>
              <a:rPr sz="900" spc="-35" dirty="0">
                <a:latin typeface="Arial Unicode MS"/>
                <a:cs typeface="Arial Unicode MS"/>
              </a:rPr>
              <a:t> </a:t>
            </a:r>
            <a:r>
              <a:rPr sz="900" spc="25" dirty="0">
                <a:latin typeface="Arial Unicode MS"/>
                <a:cs typeface="Arial Unicode MS"/>
              </a:rPr>
              <a:t>be</a:t>
            </a:r>
            <a:r>
              <a:rPr sz="900" spc="-20" dirty="0">
                <a:latin typeface="Arial Unicode MS"/>
                <a:cs typeface="Arial Unicode MS"/>
              </a:rPr>
              <a:t> </a:t>
            </a:r>
            <a:r>
              <a:rPr sz="900" spc="45" dirty="0">
                <a:latin typeface="Arial Unicode MS"/>
                <a:cs typeface="Arial Unicode MS"/>
              </a:rPr>
              <a:t>it</a:t>
            </a:r>
            <a:r>
              <a:rPr sz="900" spc="-20" dirty="0">
                <a:latin typeface="Arial Unicode MS"/>
                <a:cs typeface="Arial Unicode MS"/>
              </a:rPr>
              <a:t> </a:t>
            </a:r>
            <a:r>
              <a:rPr sz="900" spc="35" dirty="0">
                <a:latin typeface="Arial Unicode MS"/>
                <a:cs typeface="Arial Unicode MS"/>
              </a:rPr>
              <a:t>in</a:t>
            </a:r>
            <a:r>
              <a:rPr sz="900" spc="-20" dirty="0">
                <a:latin typeface="Arial Unicode MS"/>
                <a:cs typeface="Arial Unicode MS"/>
              </a:rPr>
              <a:t> </a:t>
            </a:r>
            <a:r>
              <a:rPr sz="900" spc="35" dirty="0">
                <a:latin typeface="Arial Unicode MS"/>
                <a:cs typeface="Arial Unicode MS"/>
              </a:rPr>
              <a:t>the</a:t>
            </a:r>
            <a:r>
              <a:rPr sz="900" spc="-15" dirty="0">
                <a:latin typeface="Arial Unicode MS"/>
                <a:cs typeface="Arial Unicode MS"/>
              </a:rPr>
              <a:t> </a:t>
            </a:r>
            <a:r>
              <a:rPr sz="900" spc="15" dirty="0">
                <a:latin typeface="Arial Unicode MS"/>
                <a:cs typeface="Arial Unicode MS"/>
              </a:rPr>
              <a:t>Cloud</a:t>
            </a:r>
            <a:r>
              <a:rPr sz="900" spc="-20" dirty="0">
                <a:latin typeface="Arial Unicode MS"/>
                <a:cs typeface="Arial Unicode MS"/>
              </a:rPr>
              <a:t> </a:t>
            </a:r>
            <a:r>
              <a:rPr sz="900" spc="50" dirty="0">
                <a:latin typeface="Arial Unicode MS"/>
                <a:cs typeface="Arial Unicode MS"/>
              </a:rPr>
              <a:t>or</a:t>
            </a:r>
            <a:r>
              <a:rPr sz="900" spc="-30" dirty="0">
                <a:latin typeface="Arial Unicode MS"/>
                <a:cs typeface="Arial Unicode MS"/>
              </a:rPr>
              <a:t> </a:t>
            </a:r>
            <a:r>
              <a:rPr sz="900" spc="45" dirty="0">
                <a:latin typeface="Arial Unicode MS"/>
                <a:cs typeface="Arial Unicode MS"/>
              </a:rPr>
              <a:t>on</a:t>
            </a:r>
            <a:r>
              <a:rPr sz="900" spc="-15" dirty="0">
                <a:latin typeface="Arial Unicode MS"/>
                <a:cs typeface="Arial Unicode MS"/>
              </a:rPr>
              <a:t> </a:t>
            </a:r>
            <a:r>
              <a:rPr sz="900" spc="25" dirty="0">
                <a:latin typeface="Arial Unicode MS"/>
                <a:cs typeface="Arial Unicode MS"/>
              </a:rPr>
              <a:t>premise.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43217" y="974439"/>
            <a:ext cx="5179060" cy="852169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62865" algn="ctr">
              <a:lnSpc>
                <a:spcPct val="100000"/>
              </a:lnSpc>
              <a:spcBef>
                <a:spcPts val="360"/>
              </a:spcBef>
            </a:pPr>
            <a:r>
              <a:rPr sz="1200" b="1" spc="45" dirty="0">
                <a:solidFill>
                  <a:srgbClr val="F11201"/>
                </a:solidFill>
                <a:latin typeface="Calibri"/>
                <a:cs typeface="Calibri"/>
              </a:rPr>
              <a:t>Inhibitors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1000" spc="25" dirty="0">
                <a:latin typeface="Arial Unicode MS"/>
                <a:cs typeface="Arial Unicode MS"/>
              </a:rPr>
              <a:t>Highlighted</a:t>
            </a:r>
            <a:r>
              <a:rPr sz="1000" spc="15" dirty="0">
                <a:latin typeface="Arial Unicode MS"/>
                <a:cs typeface="Arial Unicode MS"/>
              </a:rPr>
              <a:t> </a:t>
            </a:r>
            <a:r>
              <a:rPr sz="1000" spc="35" dirty="0">
                <a:latin typeface="Arial Unicode MS"/>
                <a:cs typeface="Arial Unicode MS"/>
              </a:rPr>
              <a:t>below</a:t>
            </a:r>
            <a:r>
              <a:rPr sz="1000" spc="-20" dirty="0">
                <a:latin typeface="Arial Unicode MS"/>
                <a:cs typeface="Arial Unicode MS"/>
              </a:rPr>
              <a:t> </a:t>
            </a:r>
            <a:r>
              <a:rPr sz="1000" spc="20" dirty="0">
                <a:latin typeface="Arial Unicode MS"/>
                <a:cs typeface="Arial Unicode MS"/>
              </a:rPr>
              <a:t>are</a:t>
            </a:r>
            <a:r>
              <a:rPr sz="1000" spc="-5" dirty="0">
                <a:latin typeface="Arial Unicode MS"/>
                <a:cs typeface="Arial Unicode MS"/>
              </a:rPr>
              <a:t> </a:t>
            </a:r>
            <a:r>
              <a:rPr sz="1000" spc="25" dirty="0">
                <a:latin typeface="Arial Unicode MS"/>
                <a:cs typeface="Arial Unicode MS"/>
              </a:rPr>
              <a:t>factors</a:t>
            </a:r>
            <a:r>
              <a:rPr sz="1000" spc="-20" dirty="0">
                <a:latin typeface="Arial Unicode MS"/>
                <a:cs typeface="Arial Unicode MS"/>
              </a:rPr>
              <a:t> </a:t>
            </a:r>
            <a:r>
              <a:rPr sz="1000" spc="45" dirty="0">
                <a:latin typeface="Arial Unicode MS"/>
                <a:cs typeface="Arial Unicode MS"/>
              </a:rPr>
              <a:t>that</a:t>
            </a:r>
            <a:r>
              <a:rPr sz="1000" spc="-15" dirty="0">
                <a:latin typeface="Arial Unicode MS"/>
                <a:cs typeface="Arial Unicode MS"/>
              </a:rPr>
              <a:t> </a:t>
            </a:r>
            <a:r>
              <a:rPr sz="1000" spc="45" dirty="0">
                <a:latin typeface="Arial Unicode MS"/>
                <a:cs typeface="Arial Unicode MS"/>
              </a:rPr>
              <a:t>would</a:t>
            </a:r>
            <a:r>
              <a:rPr sz="1000" spc="-10" dirty="0">
                <a:latin typeface="Arial Unicode MS"/>
                <a:cs typeface="Arial Unicode MS"/>
              </a:rPr>
              <a:t> </a:t>
            </a:r>
            <a:r>
              <a:rPr sz="1000" spc="45" dirty="0">
                <a:latin typeface="Arial Unicode MS"/>
                <a:cs typeface="Arial Unicode MS"/>
              </a:rPr>
              <a:t>hinder</a:t>
            </a:r>
            <a:r>
              <a:rPr sz="1000" spc="-5" dirty="0">
                <a:latin typeface="Arial Unicode MS"/>
                <a:cs typeface="Arial Unicode MS"/>
              </a:rPr>
              <a:t> </a:t>
            </a:r>
            <a:r>
              <a:rPr sz="1000" spc="40" dirty="0">
                <a:latin typeface="Arial Unicode MS"/>
                <a:cs typeface="Arial Unicode MS"/>
              </a:rPr>
              <a:t>the</a:t>
            </a:r>
            <a:r>
              <a:rPr sz="1000" spc="-5" dirty="0">
                <a:latin typeface="Arial Unicode MS"/>
                <a:cs typeface="Arial Unicode MS"/>
              </a:rPr>
              <a:t> </a:t>
            </a:r>
            <a:r>
              <a:rPr sz="1000" spc="25" dirty="0">
                <a:latin typeface="Arial Unicode MS"/>
                <a:cs typeface="Arial Unicode MS"/>
              </a:rPr>
              <a:t>suitability</a:t>
            </a:r>
            <a:r>
              <a:rPr sz="1000" spc="-20" dirty="0">
                <a:latin typeface="Arial Unicode MS"/>
                <a:cs typeface="Arial Unicode MS"/>
              </a:rPr>
              <a:t> </a:t>
            </a:r>
            <a:r>
              <a:rPr sz="1000" spc="50" dirty="0">
                <a:latin typeface="Arial Unicode MS"/>
                <a:cs typeface="Arial Unicode MS"/>
              </a:rPr>
              <a:t>of</a:t>
            </a:r>
            <a:r>
              <a:rPr sz="1000" spc="-10" dirty="0">
                <a:latin typeface="Arial Unicode MS"/>
                <a:cs typeface="Arial Unicode MS"/>
              </a:rPr>
              <a:t> </a:t>
            </a:r>
            <a:r>
              <a:rPr sz="1000" spc="-5" dirty="0">
                <a:latin typeface="Arial Unicode MS"/>
                <a:cs typeface="Arial Unicode MS"/>
              </a:rPr>
              <a:t>a</a:t>
            </a:r>
            <a:r>
              <a:rPr sz="1000" spc="-25" dirty="0">
                <a:latin typeface="Arial Unicode MS"/>
                <a:cs typeface="Arial Unicode MS"/>
              </a:rPr>
              <a:t> </a:t>
            </a:r>
            <a:r>
              <a:rPr sz="1000" spc="35" dirty="0">
                <a:latin typeface="Arial Unicode MS"/>
                <a:cs typeface="Arial Unicode MS"/>
              </a:rPr>
              <a:t>workload</a:t>
            </a:r>
            <a:r>
              <a:rPr sz="1000" spc="-10" dirty="0">
                <a:latin typeface="Arial Unicode MS"/>
                <a:cs typeface="Arial Unicode MS"/>
              </a:rPr>
              <a:t> </a:t>
            </a:r>
            <a:r>
              <a:rPr sz="1000" spc="55" dirty="0">
                <a:latin typeface="Arial Unicode MS"/>
                <a:cs typeface="Arial Unicode MS"/>
              </a:rPr>
              <a:t>for</a:t>
            </a:r>
            <a:r>
              <a:rPr sz="1000" spc="-10" dirty="0">
                <a:latin typeface="Arial Unicode MS"/>
                <a:cs typeface="Arial Unicode MS"/>
              </a:rPr>
              <a:t> </a:t>
            </a:r>
            <a:r>
              <a:rPr sz="1000" spc="10" dirty="0">
                <a:latin typeface="Arial Unicode MS"/>
                <a:cs typeface="Arial Unicode MS"/>
              </a:rPr>
              <a:t>Cloud.</a:t>
            </a:r>
            <a:endParaRPr sz="1000">
              <a:latin typeface="Arial Unicode MS"/>
              <a:cs typeface="Arial Unicode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700">
              <a:latin typeface="Arial Unicode MS"/>
              <a:cs typeface="Arial Unicode MS"/>
            </a:endParaRPr>
          </a:p>
          <a:p>
            <a:pPr marL="460375" marR="5080">
              <a:lnSpc>
                <a:spcPct val="100000"/>
              </a:lnSpc>
            </a:pPr>
            <a:r>
              <a:rPr sz="900" b="1" spc="60" dirty="0">
                <a:latin typeface="Calibri"/>
                <a:cs typeface="Calibri"/>
              </a:rPr>
              <a:t>High</a:t>
            </a:r>
            <a:r>
              <a:rPr sz="900" b="1" spc="-35" dirty="0">
                <a:latin typeface="Calibri"/>
                <a:cs typeface="Calibri"/>
              </a:rPr>
              <a:t> </a:t>
            </a:r>
            <a:r>
              <a:rPr sz="900" b="1" spc="40" dirty="0">
                <a:latin typeface="Calibri"/>
                <a:cs typeface="Calibri"/>
              </a:rPr>
              <a:t>Network</a:t>
            </a:r>
            <a:r>
              <a:rPr sz="900" b="1" spc="-10" dirty="0">
                <a:latin typeface="Calibri"/>
                <a:cs typeface="Calibri"/>
              </a:rPr>
              <a:t> </a:t>
            </a:r>
            <a:r>
              <a:rPr sz="900" b="1" spc="45" dirty="0">
                <a:latin typeface="Calibri"/>
                <a:cs typeface="Calibri"/>
              </a:rPr>
              <a:t>Throughput</a:t>
            </a:r>
            <a:r>
              <a:rPr sz="900" b="1" spc="-10" dirty="0">
                <a:latin typeface="Calibri"/>
                <a:cs typeface="Calibri"/>
              </a:rPr>
              <a:t> </a:t>
            </a:r>
            <a:r>
              <a:rPr sz="900" b="1" spc="30" dirty="0">
                <a:latin typeface="Calibri"/>
                <a:cs typeface="Calibri"/>
              </a:rPr>
              <a:t>Applications</a:t>
            </a:r>
            <a:r>
              <a:rPr sz="900" b="1" spc="-10" dirty="0">
                <a:latin typeface="Calibri"/>
                <a:cs typeface="Calibri"/>
              </a:rPr>
              <a:t> </a:t>
            </a:r>
            <a:r>
              <a:rPr sz="900" dirty="0">
                <a:latin typeface="Arial Unicode MS"/>
                <a:cs typeface="Arial Unicode MS"/>
              </a:rPr>
              <a:t>–</a:t>
            </a:r>
            <a:r>
              <a:rPr sz="900" spc="-5" dirty="0">
                <a:latin typeface="Arial Unicode MS"/>
                <a:cs typeface="Arial Unicode MS"/>
              </a:rPr>
              <a:t> </a:t>
            </a:r>
            <a:r>
              <a:rPr sz="900" spc="20" dirty="0">
                <a:latin typeface="Arial Unicode MS"/>
                <a:cs typeface="Arial Unicode MS"/>
              </a:rPr>
              <a:t>Applications</a:t>
            </a:r>
            <a:r>
              <a:rPr sz="900" spc="-25" dirty="0">
                <a:latin typeface="Arial Unicode MS"/>
                <a:cs typeface="Arial Unicode MS"/>
              </a:rPr>
              <a:t> </a:t>
            </a:r>
            <a:r>
              <a:rPr sz="900" spc="45" dirty="0">
                <a:latin typeface="Arial Unicode MS"/>
                <a:cs typeface="Arial Unicode MS"/>
              </a:rPr>
              <a:t>with</a:t>
            </a:r>
            <a:r>
              <a:rPr sz="900" spc="-5" dirty="0">
                <a:latin typeface="Arial Unicode MS"/>
                <a:cs typeface="Arial Unicode MS"/>
              </a:rPr>
              <a:t> </a:t>
            </a:r>
            <a:r>
              <a:rPr sz="900" spc="30" dirty="0">
                <a:latin typeface="Arial Unicode MS"/>
                <a:cs typeface="Arial Unicode MS"/>
              </a:rPr>
              <a:t>high</a:t>
            </a:r>
            <a:r>
              <a:rPr sz="900" spc="-15" dirty="0">
                <a:latin typeface="Arial Unicode MS"/>
                <a:cs typeface="Arial Unicode MS"/>
              </a:rPr>
              <a:t> </a:t>
            </a:r>
            <a:r>
              <a:rPr sz="900" spc="45" dirty="0">
                <a:latin typeface="Arial Unicode MS"/>
                <a:cs typeface="Arial Unicode MS"/>
              </a:rPr>
              <a:t>throughput</a:t>
            </a:r>
            <a:r>
              <a:rPr sz="900" spc="-45" dirty="0">
                <a:latin typeface="Arial Unicode MS"/>
                <a:cs typeface="Arial Unicode MS"/>
              </a:rPr>
              <a:t> </a:t>
            </a:r>
            <a:r>
              <a:rPr sz="900" spc="35" dirty="0">
                <a:latin typeface="Arial Unicode MS"/>
                <a:cs typeface="Arial Unicode MS"/>
              </a:rPr>
              <a:t>requirements  </a:t>
            </a:r>
            <a:r>
              <a:rPr sz="900" spc="30" dirty="0">
                <a:latin typeface="Arial Unicode MS"/>
                <a:cs typeface="Arial Unicode MS"/>
              </a:rPr>
              <a:t>may</a:t>
            </a:r>
            <a:r>
              <a:rPr sz="900" spc="-20" dirty="0">
                <a:latin typeface="Arial Unicode MS"/>
                <a:cs typeface="Arial Unicode MS"/>
              </a:rPr>
              <a:t> </a:t>
            </a:r>
            <a:r>
              <a:rPr sz="900" spc="-10" dirty="0">
                <a:latin typeface="Arial Unicode MS"/>
                <a:cs typeface="Arial Unicode MS"/>
              </a:rPr>
              <a:t>see</a:t>
            </a:r>
            <a:r>
              <a:rPr sz="900" spc="-35" dirty="0">
                <a:latin typeface="Arial Unicode MS"/>
                <a:cs typeface="Arial Unicode MS"/>
              </a:rPr>
              <a:t> </a:t>
            </a:r>
            <a:r>
              <a:rPr sz="900" spc="35" dirty="0">
                <a:latin typeface="Arial Unicode MS"/>
                <a:cs typeface="Arial Unicode MS"/>
              </a:rPr>
              <a:t>performance</a:t>
            </a:r>
            <a:r>
              <a:rPr sz="900" spc="-30" dirty="0">
                <a:latin typeface="Arial Unicode MS"/>
                <a:cs typeface="Arial Unicode MS"/>
              </a:rPr>
              <a:t> </a:t>
            </a:r>
            <a:r>
              <a:rPr sz="900" dirty="0">
                <a:latin typeface="Arial Unicode MS"/>
                <a:cs typeface="Arial Unicode MS"/>
              </a:rPr>
              <a:t>issues</a:t>
            </a:r>
            <a:r>
              <a:rPr sz="900" spc="-60" dirty="0">
                <a:latin typeface="Arial Unicode MS"/>
                <a:cs typeface="Arial Unicode MS"/>
              </a:rPr>
              <a:t> </a:t>
            </a:r>
            <a:r>
              <a:rPr sz="900" spc="30" dirty="0">
                <a:latin typeface="Arial Unicode MS"/>
                <a:cs typeface="Arial Unicode MS"/>
              </a:rPr>
              <a:t>and</a:t>
            </a:r>
            <a:r>
              <a:rPr sz="900" spc="-10" dirty="0">
                <a:latin typeface="Arial Unicode MS"/>
                <a:cs typeface="Arial Unicode MS"/>
              </a:rPr>
              <a:t> </a:t>
            </a:r>
            <a:r>
              <a:rPr sz="900" spc="15" dirty="0">
                <a:latin typeface="Arial Unicode MS"/>
                <a:cs typeface="Arial Unicode MS"/>
              </a:rPr>
              <a:t>latency</a:t>
            </a:r>
            <a:r>
              <a:rPr sz="900" spc="-45" dirty="0">
                <a:latin typeface="Arial Unicode MS"/>
                <a:cs typeface="Arial Unicode MS"/>
              </a:rPr>
              <a:t> </a:t>
            </a:r>
            <a:r>
              <a:rPr sz="900" spc="40" dirty="0">
                <a:latin typeface="Arial Unicode MS"/>
                <a:cs typeface="Arial Unicode MS"/>
              </a:rPr>
              <a:t>if</a:t>
            </a:r>
            <a:r>
              <a:rPr sz="900" spc="-20" dirty="0">
                <a:latin typeface="Arial Unicode MS"/>
                <a:cs typeface="Arial Unicode MS"/>
              </a:rPr>
              <a:t> </a:t>
            </a:r>
            <a:r>
              <a:rPr sz="900" spc="25" dirty="0">
                <a:latin typeface="Arial Unicode MS"/>
                <a:cs typeface="Arial Unicode MS"/>
              </a:rPr>
              <a:t>they</a:t>
            </a:r>
            <a:r>
              <a:rPr sz="900" spc="-20" dirty="0">
                <a:latin typeface="Arial Unicode MS"/>
                <a:cs typeface="Arial Unicode MS"/>
              </a:rPr>
              <a:t> </a:t>
            </a:r>
            <a:r>
              <a:rPr sz="900" spc="20" dirty="0">
                <a:latin typeface="Arial Unicode MS"/>
                <a:cs typeface="Arial Unicode MS"/>
              </a:rPr>
              <a:t>are</a:t>
            </a:r>
            <a:r>
              <a:rPr sz="900" spc="-35" dirty="0">
                <a:latin typeface="Arial Unicode MS"/>
                <a:cs typeface="Arial Unicode MS"/>
              </a:rPr>
              <a:t> </a:t>
            </a:r>
            <a:r>
              <a:rPr sz="900" spc="20" dirty="0">
                <a:latin typeface="Arial Unicode MS"/>
                <a:cs typeface="Arial Unicode MS"/>
              </a:rPr>
              <a:t>located</a:t>
            </a:r>
            <a:r>
              <a:rPr sz="900" spc="-30" dirty="0">
                <a:latin typeface="Arial Unicode MS"/>
                <a:cs typeface="Arial Unicode MS"/>
              </a:rPr>
              <a:t> </a:t>
            </a:r>
            <a:r>
              <a:rPr sz="900" spc="10" dirty="0">
                <a:latin typeface="Arial Unicode MS"/>
                <a:cs typeface="Arial Unicode MS"/>
              </a:rPr>
              <a:t>away</a:t>
            </a:r>
            <a:r>
              <a:rPr sz="900" spc="-20" dirty="0">
                <a:latin typeface="Arial Unicode MS"/>
                <a:cs typeface="Arial Unicode MS"/>
              </a:rPr>
              <a:t> </a:t>
            </a:r>
            <a:r>
              <a:rPr sz="900" spc="55" dirty="0">
                <a:latin typeface="Arial Unicode MS"/>
                <a:cs typeface="Arial Unicode MS"/>
              </a:rPr>
              <a:t>from</a:t>
            </a:r>
            <a:r>
              <a:rPr sz="900" spc="-30" dirty="0">
                <a:latin typeface="Arial Unicode MS"/>
                <a:cs typeface="Arial Unicode MS"/>
              </a:rPr>
              <a:t> </a:t>
            </a:r>
            <a:r>
              <a:rPr sz="900" spc="40" dirty="0">
                <a:latin typeface="Arial Unicode MS"/>
                <a:cs typeface="Arial Unicode MS"/>
              </a:rPr>
              <a:t>their</a:t>
            </a:r>
            <a:r>
              <a:rPr sz="900" spc="-20" dirty="0">
                <a:latin typeface="Arial Unicode MS"/>
                <a:cs typeface="Arial Unicode MS"/>
              </a:rPr>
              <a:t> </a:t>
            </a:r>
            <a:r>
              <a:rPr sz="900" spc="10" dirty="0">
                <a:latin typeface="Arial Unicode MS"/>
                <a:cs typeface="Arial Unicode MS"/>
              </a:rPr>
              <a:t>users.</a:t>
            </a:r>
            <a:endParaRPr sz="900">
              <a:latin typeface="Arial Unicode MS"/>
              <a:cs typeface="Arial Unicode M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86155" y="978217"/>
            <a:ext cx="6292850" cy="5328285"/>
            <a:chOff x="486155" y="978217"/>
            <a:chExt cx="6292850" cy="5328285"/>
          </a:xfrm>
        </p:grpSpPr>
        <p:sp>
          <p:nvSpPr>
            <p:cNvPr id="19" name="object 19"/>
            <p:cNvSpPr/>
            <p:nvPr/>
          </p:nvSpPr>
          <p:spPr>
            <a:xfrm>
              <a:off x="6409944" y="1592579"/>
              <a:ext cx="367665" cy="1394460"/>
            </a:xfrm>
            <a:custGeom>
              <a:avLst/>
              <a:gdLst/>
              <a:ahLst/>
              <a:cxnLst/>
              <a:rect l="l" t="t" r="r" b="b"/>
              <a:pathLst>
                <a:path w="367665" h="1394460">
                  <a:moveTo>
                    <a:pt x="267589" y="1149096"/>
                  </a:moveTo>
                  <a:lnTo>
                    <a:pt x="98933" y="1149096"/>
                  </a:lnTo>
                  <a:lnTo>
                    <a:pt x="98933" y="1240917"/>
                  </a:lnTo>
                  <a:lnTo>
                    <a:pt x="267589" y="1240917"/>
                  </a:lnTo>
                  <a:lnTo>
                    <a:pt x="267589" y="1149096"/>
                  </a:lnTo>
                  <a:close/>
                </a:path>
                <a:path w="367665" h="1394460">
                  <a:moveTo>
                    <a:pt x="367284" y="1210818"/>
                  </a:moveTo>
                  <a:lnTo>
                    <a:pt x="360692" y="1161859"/>
                  </a:lnTo>
                  <a:lnTo>
                    <a:pt x="342138" y="1117942"/>
                  </a:lnTo>
                  <a:lnTo>
                    <a:pt x="313372" y="1080808"/>
                  </a:lnTo>
                  <a:lnTo>
                    <a:pt x="298450" y="1069314"/>
                  </a:lnTo>
                  <a:lnTo>
                    <a:pt x="298450" y="1275334"/>
                  </a:lnTo>
                  <a:lnTo>
                    <a:pt x="298450" y="1283970"/>
                  </a:lnTo>
                  <a:lnTo>
                    <a:pt x="294894" y="1286891"/>
                  </a:lnTo>
                  <a:lnTo>
                    <a:pt x="71755" y="1286891"/>
                  </a:lnTo>
                  <a:lnTo>
                    <a:pt x="68834" y="1283970"/>
                  </a:lnTo>
                  <a:lnTo>
                    <a:pt x="68834" y="1275334"/>
                  </a:lnTo>
                  <a:lnTo>
                    <a:pt x="71755" y="1271778"/>
                  </a:lnTo>
                  <a:lnTo>
                    <a:pt x="294894" y="1271778"/>
                  </a:lnTo>
                  <a:lnTo>
                    <a:pt x="298450" y="1275334"/>
                  </a:lnTo>
                  <a:lnTo>
                    <a:pt x="298450" y="1069314"/>
                  </a:lnTo>
                  <a:lnTo>
                    <a:pt x="282575" y="1057097"/>
                  </a:lnTo>
                  <a:lnTo>
                    <a:pt x="282575" y="1137666"/>
                  </a:lnTo>
                  <a:lnTo>
                    <a:pt x="282575" y="1253109"/>
                  </a:lnTo>
                  <a:lnTo>
                    <a:pt x="279781" y="1256665"/>
                  </a:lnTo>
                  <a:lnTo>
                    <a:pt x="87503" y="1256665"/>
                  </a:lnTo>
                  <a:lnTo>
                    <a:pt x="83947" y="1253109"/>
                  </a:lnTo>
                  <a:lnTo>
                    <a:pt x="83947" y="1137666"/>
                  </a:lnTo>
                  <a:lnTo>
                    <a:pt x="87503" y="1134110"/>
                  </a:lnTo>
                  <a:lnTo>
                    <a:pt x="279781" y="1134110"/>
                  </a:lnTo>
                  <a:lnTo>
                    <a:pt x="282575" y="1137666"/>
                  </a:lnTo>
                  <a:lnTo>
                    <a:pt x="282575" y="1057097"/>
                  </a:lnTo>
                  <a:lnTo>
                    <a:pt x="276174" y="1052156"/>
                  </a:lnTo>
                  <a:lnTo>
                    <a:pt x="232346" y="1033716"/>
                  </a:lnTo>
                  <a:lnTo>
                    <a:pt x="183629" y="1027176"/>
                  </a:lnTo>
                  <a:lnTo>
                    <a:pt x="134670" y="1033716"/>
                  </a:lnTo>
                  <a:lnTo>
                    <a:pt x="90754" y="1052156"/>
                  </a:lnTo>
                  <a:lnTo>
                    <a:pt x="53619" y="1080808"/>
                  </a:lnTo>
                  <a:lnTo>
                    <a:pt x="24968" y="1117942"/>
                  </a:lnTo>
                  <a:lnTo>
                    <a:pt x="6527" y="1161859"/>
                  </a:lnTo>
                  <a:lnTo>
                    <a:pt x="0" y="1210818"/>
                  </a:lnTo>
                  <a:lnTo>
                    <a:pt x="6527" y="1259535"/>
                  </a:lnTo>
                  <a:lnTo>
                    <a:pt x="24968" y="1303362"/>
                  </a:lnTo>
                  <a:lnTo>
                    <a:pt x="53619" y="1340561"/>
                  </a:lnTo>
                  <a:lnTo>
                    <a:pt x="90754" y="1369314"/>
                  </a:lnTo>
                  <a:lnTo>
                    <a:pt x="134670" y="1387881"/>
                  </a:lnTo>
                  <a:lnTo>
                    <a:pt x="183629" y="1394460"/>
                  </a:lnTo>
                  <a:lnTo>
                    <a:pt x="232346" y="1387881"/>
                  </a:lnTo>
                  <a:lnTo>
                    <a:pt x="276174" y="1369314"/>
                  </a:lnTo>
                  <a:lnTo>
                    <a:pt x="313372" y="1340561"/>
                  </a:lnTo>
                  <a:lnTo>
                    <a:pt x="342138" y="1303362"/>
                  </a:lnTo>
                  <a:lnTo>
                    <a:pt x="349110" y="1286891"/>
                  </a:lnTo>
                  <a:lnTo>
                    <a:pt x="355511" y="1271778"/>
                  </a:lnTo>
                  <a:lnTo>
                    <a:pt x="360692" y="1259535"/>
                  </a:lnTo>
                  <a:lnTo>
                    <a:pt x="361086" y="1256665"/>
                  </a:lnTo>
                  <a:lnTo>
                    <a:pt x="367284" y="1210818"/>
                  </a:lnTo>
                  <a:close/>
                </a:path>
                <a:path w="367665" h="1394460">
                  <a:moveTo>
                    <a:pt x="367284" y="183642"/>
                  </a:moveTo>
                  <a:lnTo>
                    <a:pt x="360692" y="134683"/>
                  </a:lnTo>
                  <a:lnTo>
                    <a:pt x="342582" y="91821"/>
                  </a:lnTo>
                  <a:lnTo>
                    <a:pt x="342138" y="90766"/>
                  </a:lnTo>
                  <a:lnTo>
                    <a:pt x="313372" y="53632"/>
                  </a:lnTo>
                  <a:lnTo>
                    <a:pt x="298450" y="42138"/>
                  </a:lnTo>
                  <a:lnTo>
                    <a:pt x="298450" y="190754"/>
                  </a:lnTo>
                  <a:lnTo>
                    <a:pt x="295414" y="205917"/>
                  </a:lnTo>
                  <a:lnTo>
                    <a:pt x="287121" y="218224"/>
                  </a:lnTo>
                  <a:lnTo>
                    <a:pt x="274815" y="226479"/>
                  </a:lnTo>
                  <a:lnTo>
                    <a:pt x="259715" y="229489"/>
                  </a:lnTo>
                  <a:lnTo>
                    <a:pt x="217297" y="229489"/>
                  </a:lnTo>
                  <a:lnTo>
                    <a:pt x="214503" y="226707"/>
                  </a:lnTo>
                  <a:lnTo>
                    <a:pt x="214503" y="257556"/>
                  </a:lnTo>
                  <a:lnTo>
                    <a:pt x="214503" y="262509"/>
                  </a:lnTo>
                  <a:lnTo>
                    <a:pt x="188722" y="288417"/>
                  </a:lnTo>
                  <a:lnTo>
                    <a:pt x="187960" y="289052"/>
                  </a:lnTo>
                  <a:lnTo>
                    <a:pt x="187198" y="289814"/>
                  </a:lnTo>
                  <a:lnTo>
                    <a:pt x="186550" y="289814"/>
                  </a:lnTo>
                  <a:lnTo>
                    <a:pt x="185026" y="290576"/>
                  </a:lnTo>
                  <a:lnTo>
                    <a:pt x="181483" y="290576"/>
                  </a:lnTo>
                  <a:lnTo>
                    <a:pt x="180721" y="289814"/>
                  </a:lnTo>
                  <a:lnTo>
                    <a:pt x="179324" y="289814"/>
                  </a:lnTo>
                  <a:lnTo>
                    <a:pt x="152019" y="262509"/>
                  </a:lnTo>
                  <a:lnTo>
                    <a:pt x="152019" y="257556"/>
                  </a:lnTo>
                  <a:lnTo>
                    <a:pt x="154927" y="254635"/>
                  </a:lnTo>
                  <a:lnTo>
                    <a:pt x="157861" y="251841"/>
                  </a:lnTo>
                  <a:lnTo>
                    <a:pt x="162801" y="251841"/>
                  </a:lnTo>
                  <a:lnTo>
                    <a:pt x="165735" y="254635"/>
                  </a:lnTo>
                  <a:lnTo>
                    <a:pt x="175755" y="264668"/>
                  </a:lnTo>
                  <a:lnTo>
                    <a:pt x="175755" y="251841"/>
                  </a:lnTo>
                  <a:lnTo>
                    <a:pt x="175755" y="229489"/>
                  </a:lnTo>
                  <a:lnTo>
                    <a:pt x="175755" y="171450"/>
                  </a:lnTo>
                  <a:lnTo>
                    <a:pt x="179324" y="167894"/>
                  </a:lnTo>
                  <a:lnTo>
                    <a:pt x="187960" y="167894"/>
                  </a:lnTo>
                  <a:lnTo>
                    <a:pt x="190754" y="171450"/>
                  </a:lnTo>
                  <a:lnTo>
                    <a:pt x="190754" y="264668"/>
                  </a:lnTo>
                  <a:lnTo>
                    <a:pt x="200901" y="254635"/>
                  </a:lnTo>
                  <a:lnTo>
                    <a:pt x="203708" y="251841"/>
                  </a:lnTo>
                  <a:lnTo>
                    <a:pt x="208775" y="251841"/>
                  </a:lnTo>
                  <a:lnTo>
                    <a:pt x="214503" y="257556"/>
                  </a:lnTo>
                  <a:lnTo>
                    <a:pt x="214503" y="226707"/>
                  </a:lnTo>
                  <a:lnTo>
                    <a:pt x="213728" y="225933"/>
                  </a:lnTo>
                  <a:lnTo>
                    <a:pt x="213728" y="217297"/>
                  </a:lnTo>
                  <a:lnTo>
                    <a:pt x="217297" y="213741"/>
                  </a:lnTo>
                  <a:lnTo>
                    <a:pt x="259715" y="213741"/>
                  </a:lnTo>
                  <a:lnTo>
                    <a:pt x="268693" y="211975"/>
                  </a:lnTo>
                  <a:lnTo>
                    <a:pt x="275945" y="207111"/>
                  </a:lnTo>
                  <a:lnTo>
                    <a:pt x="280797" y="199821"/>
                  </a:lnTo>
                  <a:lnTo>
                    <a:pt x="282575" y="190754"/>
                  </a:lnTo>
                  <a:lnTo>
                    <a:pt x="280797" y="182041"/>
                  </a:lnTo>
                  <a:lnTo>
                    <a:pt x="275945" y="174752"/>
                  </a:lnTo>
                  <a:lnTo>
                    <a:pt x="272262" y="172212"/>
                  </a:lnTo>
                  <a:lnTo>
                    <a:pt x="268693" y="169760"/>
                  </a:lnTo>
                  <a:lnTo>
                    <a:pt x="259715" y="167894"/>
                  </a:lnTo>
                  <a:lnTo>
                    <a:pt x="258953" y="167894"/>
                  </a:lnTo>
                  <a:lnTo>
                    <a:pt x="256032" y="168529"/>
                  </a:lnTo>
                  <a:lnTo>
                    <a:pt x="248920" y="172212"/>
                  </a:lnTo>
                  <a:lnTo>
                    <a:pt x="245999" y="172212"/>
                  </a:lnTo>
                  <a:lnTo>
                    <a:pt x="243205" y="170053"/>
                  </a:lnTo>
                  <a:lnTo>
                    <a:pt x="241046" y="168529"/>
                  </a:lnTo>
                  <a:lnTo>
                    <a:pt x="240728" y="167894"/>
                  </a:lnTo>
                  <a:lnTo>
                    <a:pt x="239649" y="165735"/>
                  </a:lnTo>
                  <a:lnTo>
                    <a:pt x="240284" y="162814"/>
                  </a:lnTo>
                  <a:lnTo>
                    <a:pt x="241046" y="161417"/>
                  </a:lnTo>
                  <a:lnTo>
                    <a:pt x="241046" y="157099"/>
                  </a:lnTo>
                  <a:lnTo>
                    <a:pt x="241744" y="155803"/>
                  </a:lnTo>
                  <a:lnTo>
                    <a:pt x="241642" y="152781"/>
                  </a:lnTo>
                  <a:lnTo>
                    <a:pt x="241211" y="150622"/>
                  </a:lnTo>
                  <a:lnTo>
                    <a:pt x="238137" y="135331"/>
                  </a:lnTo>
                  <a:lnTo>
                    <a:pt x="228142" y="120523"/>
                  </a:lnTo>
                  <a:lnTo>
                    <a:pt x="213296" y="110578"/>
                  </a:lnTo>
                  <a:lnTo>
                    <a:pt x="195072" y="106934"/>
                  </a:lnTo>
                  <a:lnTo>
                    <a:pt x="179019" y="109740"/>
                  </a:lnTo>
                  <a:lnTo>
                    <a:pt x="165049" y="117500"/>
                  </a:lnTo>
                  <a:lnTo>
                    <a:pt x="154432" y="129286"/>
                  </a:lnTo>
                  <a:lnTo>
                    <a:pt x="148450" y="144145"/>
                  </a:lnTo>
                  <a:lnTo>
                    <a:pt x="147828" y="146304"/>
                  </a:lnTo>
                  <a:lnTo>
                    <a:pt x="146304" y="148463"/>
                  </a:lnTo>
                  <a:lnTo>
                    <a:pt x="144145" y="149225"/>
                  </a:lnTo>
                  <a:lnTo>
                    <a:pt x="141351" y="150622"/>
                  </a:lnTo>
                  <a:lnTo>
                    <a:pt x="139179" y="149987"/>
                  </a:lnTo>
                  <a:lnTo>
                    <a:pt x="137033" y="148463"/>
                  </a:lnTo>
                  <a:lnTo>
                    <a:pt x="131305" y="144907"/>
                  </a:lnTo>
                  <a:lnTo>
                    <a:pt x="126225" y="142748"/>
                  </a:lnTo>
                  <a:lnTo>
                    <a:pt x="119761" y="142748"/>
                  </a:lnTo>
                  <a:lnTo>
                    <a:pt x="105689" y="145529"/>
                  </a:lnTo>
                  <a:lnTo>
                    <a:pt x="94322" y="153136"/>
                  </a:lnTo>
                  <a:lnTo>
                    <a:pt x="86715" y="164503"/>
                  </a:lnTo>
                  <a:lnTo>
                    <a:pt x="83947" y="178562"/>
                  </a:lnTo>
                  <a:lnTo>
                    <a:pt x="86715" y="192265"/>
                  </a:lnTo>
                  <a:lnTo>
                    <a:pt x="94322" y="203441"/>
                  </a:lnTo>
                  <a:lnTo>
                    <a:pt x="105689" y="210985"/>
                  </a:lnTo>
                  <a:lnTo>
                    <a:pt x="119761" y="213741"/>
                  </a:lnTo>
                  <a:lnTo>
                    <a:pt x="149225" y="213741"/>
                  </a:lnTo>
                  <a:lnTo>
                    <a:pt x="152781" y="217297"/>
                  </a:lnTo>
                  <a:lnTo>
                    <a:pt x="152781" y="225933"/>
                  </a:lnTo>
                  <a:lnTo>
                    <a:pt x="149225" y="229489"/>
                  </a:lnTo>
                  <a:lnTo>
                    <a:pt x="119761" y="229489"/>
                  </a:lnTo>
                  <a:lnTo>
                    <a:pt x="99682" y="225488"/>
                  </a:lnTo>
                  <a:lnTo>
                    <a:pt x="83527" y="214553"/>
                  </a:lnTo>
                  <a:lnTo>
                    <a:pt x="72745" y="198361"/>
                  </a:lnTo>
                  <a:lnTo>
                    <a:pt x="68834" y="178562"/>
                  </a:lnTo>
                  <a:lnTo>
                    <a:pt x="72745" y="158826"/>
                  </a:lnTo>
                  <a:lnTo>
                    <a:pt x="83527" y="142621"/>
                  </a:lnTo>
                  <a:lnTo>
                    <a:pt x="99682" y="131673"/>
                  </a:lnTo>
                  <a:lnTo>
                    <a:pt x="119761" y="127635"/>
                  </a:lnTo>
                  <a:lnTo>
                    <a:pt x="126225" y="127635"/>
                  </a:lnTo>
                  <a:lnTo>
                    <a:pt x="131305" y="129159"/>
                  </a:lnTo>
                  <a:lnTo>
                    <a:pt x="136271" y="131318"/>
                  </a:lnTo>
                  <a:lnTo>
                    <a:pt x="138404" y="127635"/>
                  </a:lnTo>
                  <a:lnTo>
                    <a:pt x="145681" y="115138"/>
                  </a:lnTo>
                  <a:lnTo>
                    <a:pt x="159232" y="102666"/>
                  </a:lnTo>
                  <a:lnTo>
                    <a:pt x="175996" y="94653"/>
                  </a:lnTo>
                  <a:lnTo>
                    <a:pt x="195072" y="91821"/>
                  </a:lnTo>
                  <a:lnTo>
                    <a:pt x="218960" y="96621"/>
                  </a:lnTo>
                  <a:lnTo>
                    <a:pt x="238594" y="109689"/>
                  </a:lnTo>
                  <a:lnTo>
                    <a:pt x="251891" y="129070"/>
                  </a:lnTo>
                  <a:lnTo>
                    <a:pt x="256794" y="152781"/>
                  </a:lnTo>
                  <a:lnTo>
                    <a:pt x="259715" y="152781"/>
                  </a:lnTo>
                  <a:lnTo>
                    <a:pt x="274815" y="155803"/>
                  </a:lnTo>
                  <a:lnTo>
                    <a:pt x="287121" y="164007"/>
                  </a:lnTo>
                  <a:lnTo>
                    <a:pt x="295414" y="176098"/>
                  </a:lnTo>
                  <a:lnTo>
                    <a:pt x="298450" y="190754"/>
                  </a:lnTo>
                  <a:lnTo>
                    <a:pt x="298450" y="42138"/>
                  </a:lnTo>
                  <a:lnTo>
                    <a:pt x="276174" y="24980"/>
                  </a:lnTo>
                  <a:lnTo>
                    <a:pt x="232346" y="6540"/>
                  </a:lnTo>
                  <a:lnTo>
                    <a:pt x="183629" y="0"/>
                  </a:lnTo>
                  <a:lnTo>
                    <a:pt x="134670" y="6540"/>
                  </a:lnTo>
                  <a:lnTo>
                    <a:pt x="90754" y="24980"/>
                  </a:lnTo>
                  <a:lnTo>
                    <a:pt x="53619" y="53632"/>
                  </a:lnTo>
                  <a:lnTo>
                    <a:pt x="24968" y="90766"/>
                  </a:lnTo>
                  <a:lnTo>
                    <a:pt x="6527" y="134683"/>
                  </a:lnTo>
                  <a:lnTo>
                    <a:pt x="0" y="183642"/>
                  </a:lnTo>
                  <a:lnTo>
                    <a:pt x="6527" y="232359"/>
                  </a:lnTo>
                  <a:lnTo>
                    <a:pt x="24968" y="276186"/>
                  </a:lnTo>
                  <a:lnTo>
                    <a:pt x="53619" y="313385"/>
                  </a:lnTo>
                  <a:lnTo>
                    <a:pt x="90754" y="342150"/>
                  </a:lnTo>
                  <a:lnTo>
                    <a:pt x="134670" y="360705"/>
                  </a:lnTo>
                  <a:lnTo>
                    <a:pt x="183629" y="367284"/>
                  </a:lnTo>
                  <a:lnTo>
                    <a:pt x="232346" y="360705"/>
                  </a:lnTo>
                  <a:lnTo>
                    <a:pt x="276174" y="342150"/>
                  </a:lnTo>
                  <a:lnTo>
                    <a:pt x="313372" y="313385"/>
                  </a:lnTo>
                  <a:lnTo>
                    <a:pt x="331000" y="290576"/>
                  </a:lnTo>
                  <a:lnTo>
                    <a:pt x="342138" y="276186"/>
                  </a:lnTo>
                  <a:lnTo>
                    <a:pt x="352437" y="251841"/>
                  </a:lnTo>
                  <a:lnTo>
                    <a:pt x="360692" y="232359"/>
                  </a:lnTo>
                  <a:lnTo>
                    <a:pt x="361086" y="229489"/>
                  </a:lnTo>
                  <a:lnTo>
                    <a:pt x="367284" y="183642"/>
                  </a:lnTo>
                  <a:close/>
                </a:path>
              </a:pathLst>
            </a:custGeom>
            <a:solidFill>
              <a:srgbClr val="F112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09944" y="3147313"/>
              <a:ext cx="367283" cy="36702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408420" y="3698747"/>
              <a:ext cx="368935" cy="875030"/>
            </a:xfrm>
            <a:custGeom>
              <a:avLst/>
              <a:gdLst/>
              <a:ahLst/>
              <a:cxnLst/>
              <a:rect l="l" t="t" r="r" b="b"/>
              <a:pathLst>
                <a:path w="368934" h="875029">
                  <a:moveTo>
                    <a:pt x="234061" y="630174"/>
                  </a:moveTo>
                  <a:lnTo>
                    <a:pt x="224574" y="622300"/>
                  </a:lnTo>
                  <a:lnTo>
                    <a:pt x="207518" y="608139"/>
                  </a:lnTo>
                  <a:lnTo>
                    <a:pt x="207518" y="625094"/>
                  </a:lnTo>
                  <a:lnTo>
                    <a:pt x="207518" y="633730"/>
                  </a:lnTo>
                  <a:lnTo>
                    <a:pt x="203835" y="637286"/>
                  </a:lnTo>
                  <a:lnTo>
                    <a:pt x="195199" y="637286"/>
                  </a:lnTo>
                  <a:lnTo>
                    <a:pt x="191643" y="633730"/>
                  </a:lnTo>
                  <a:lnTo>
                    <a:pt x="191643" y="625094"/>
                  </a:lnTo>
                  <a:lnTo>
                    <a:pt x="195199" y="622300"/>
                  </a:lnTo>
                  <a:lnTo>
                    <a:pt x="203835" y="622300"/>
                  </a:lnTo>
                  <a:lnTo>
                    <a:pt x="207518" y="625094"/>
                  </a:lnTo>
                  <a:lnTo>
                    <a:pt x="207518" y="608139"/>
                  </a:lnTo>
                  <a:lnTo>
                    <a:pt x="199504" y="601472"/>
                  </a:lnTo>
                  <a:lnTo>
                    <a:pt x="90043" y="704088"/>
                  </a:lnTo>
                  <a:lnTo>
                    <a:pt x="136906" y="727710"/>
                  </a:lnTo>
                  <a:lnTo>
                    <a:pt x="226974" y="637286"/>
                  </a:lnTo>
                  <a:lnTo>
                    <a:pt x="234061" y="630174"/>
                  </a:lnTo>
                  <a:close/>
                </a:path>
                <a:path w="368934" h="875029">
                  <a:moveTo>
                    <a:pt x="368808" y="691134"/>
                  </a:moveTo>
                  <a:lnTo>
                    <a:pt x="367741" y="683260"/>
                  </a:lnTo>
                  <a:lnTo>
                    <a:pt x="362204" y="642175"/>
                  </a:lnTo>
                  <a:lnTo>
                    <a:pt x="343573" y="598258"/>
                  </a:lnTo>
                  <a:lnTo>
                    <a:pt x="331558" y="582803"/>
                  </a:lnTo>
                  <a:lnTo>
                    <a:pt x="314706" y="561124"/>
                  </a:lnTo>
                  <a:lnTo>
                    <a:pt x="299593" y="549529"/>
                  </a:lnTo>
                  <a:lnTo>
                    <a:pt x="299593" y="686816"/>
                  </a:lnTo>
                  <a:lnTo>
                    <a:pt x="299593" y="771525"/>
                  </a:lnTo>
                  <a:lnTo>
                    <a:pt x="296037" y="775081"/>
                  </a:lnTo>
                  <a:lnTo>
                    <a:pt x="287401" y="775081"/>
                  </a:lnTo>
                  <a:lnTo>
                    <a:pt x="283845" y="771525"/>
                  </a:lnTo>
                  <a:lnTo>
                    <a:pt x="283845" y="744220"/>
                  </a:lnTo>
                  <a:lnTo>
                    <a:pt x="283845" y="736981"/>
                  </a:lnTo>
                  <a:lnTo>
                    <a:pt x="203073" y="736981"/>
                  </a:lnTo>
                  <a:lnTo>
                    <a:pt x="199504" y="733425"/>
                  </a:lnTo>
                  <a:lnTo>
                    <a:pt x="199504" y="686054"/>
                  </a:lnTo>
                  <a:lnTo>
                    <a:pt x="143383" y="742061"/>
                  </a:lnTo>
                  <a:lnTo>
                    <a:pt x="141859" y="743458"/>
                  </a:lnTo>
                  <a:lnTo>
                    <a:pt x="139700" y="744220"/>
                  </a:lnTo>
                  <a:lnTo>
                    <a:pt x="135382" y="744220"/>
                  </a:lnTo>
                  <a:lnTo>
                    <a:pt x="134747" y="743458"/>
                  </a:lnTo>
                  <a:lnTo>
                    <a:pt x="73533" y="713359"/>
                  </a:lnTo>
                  <a:lnTo>
                    <a:pt x="70612" y="711962"/>
                  </a:lnTo>
                  <a:lnTo>
                    <a:pt x="69088" y="709803"/>
                  </a:lnTo>
                  <a:lnTo>
                    <a:pt x="69088" y="707644"/>
                  </a:lnTo>
                  <a:lnTo>
                    <a:pt x="68453" y="704723"/>
                  </a:lnTo>
                  <a:lnTo>
                    <a:pt x="194424" y="585724"/>
                  </a:lnTo>
                  <a:lnTo>
                    <a:pt x="201676" y="582803"/>
                  </a:lnTo>
                  <a:lnTo>
                    <a:pt x="204597" y="585724"/>
                  </a:lnTo>
                  <a:lnTo>
                    <a:pt x="250698" y="623697"/>
                  </a:lnTo>
                  <a:lnTo>
                    <a:pt x="252095" y="625094"/>
                  </a:lnTo>
                  <a:lnTo>
                    <a:pt x="253619" y="627253"/>
                  </a:lnTo>
                  <a:lnTo>
                    <a:pt x="253619" y="631571"/>
                  </a:lnTo>
                  <a:lnTo>
                    <a:pt x="252857" y="633730"/>
                  </a:lnTo>
                  <a:lnTo>
                    <a:pt x="251333" y="635127"/>
                  </a:lnTo>
                  <a:lnTo>
                    <a:pt x="214630" y="671068"/>
                  </a:lnTo>
                  <a:lnTo>
                    <a:pt x="214630" y="721233"/>
                  </a:lnTo>
                  <a:lnTo>
                    <a:pt x="283845" y="721233"/>
                  </a:lnTo>
                  <a:lnTo>
                    <a:pt x="283845" y="686816"/>
                  </a:lnTo>
                  <a:lnTo>
                    <a:pt x="287401" y="683260"/>
                  </a:lnTo>
                  <a:lnTo>
                    <a:pt x="296037" y="683260"/>
                  </a:lnTo>
                  <a:lnTo>
                    <a:pt x="299593" y="686816"/>
                  </a:lnTo>
                  <a:lnTo>
                    <a:pt x="299593" y="549529"/>
                  </a:lnTo>
                  <a:lnTo>
                    <a:pt x="277368" y="532472"/>
                  </a:lnTo>
                  <a:lnTo>
                    <a:pt x="233337" y="514032"/>
                  </a:lnTo>
                  <a:lnTo>
                    <a:pt x="184404" y="507492"/>
                  </a:lnTo>
                  <a:lnTo>
                    <a:pt x="135242" y="514032"/>
                  </a:lnTo>
                  <a:lnTo>
                    <a:pt x="91147" y="532472"/>
                  </a:lnTo>
                  <a:lnTo>
                    <a:pt x="53860" y="561124"/>
                  </a:lnTo>
                  <a:lnTo>
                    <a:pt x="25082" y="598258"/>
                  </a:lnTo>
                  <a:lnTo>
                    <a:pt x="6553" y="642175"/>
                  </a:lnTo>
                  <a:lnTo>
                    <a:pt x="0" y="691134"/>
                  </a:lnTo>
                  <a:lnTo>
                    <a:pt x="6553" y="739838"/>
                  </a:lnTo>
                  <a:lnTo>
                    <a:pt x="25082" y="783678"/>
                  </a:lnTo>
                  <a:lnTo>
                    <a:pt x="53860" y="820877"/>
                  </a:lnTo>
                  <a:lnTo>
                    <a:pt x="91147" y="849642"/>
                  </a:lnTo>
                  <a:lnTo>
                    <a:pt x="135242" y="868197"/>
                  </a:lnTo>
                  <a:lnTo>
                    <a:pt x="184404" y="874776"/>
                  </a:lnTo>
                  <a:lnTo>
                    <a:pt x="233337" y="868197"/>
                  </a:lnTo>
                  <a:lnTo>
                    <a:pt x="277355" y="849642"/>
                  </a:lnTo>
                  <a:lnTo>
                    <a:pt x="314706" y="820877"/>
                  </a:lnTo>
                  <a:lnTo>
                    <a:pt x="343573" y="783678"/>
                  </a:lnTo>
                  <a:lnTo>
                    <a:pt x="347218" y="775081"/>
                  </a:lnTo>
                  <a:lnTo>
                    <a:pt x="362204" y="739838"/>
                  </a:lnTo>
                  <a:lnTo>
                    <a:pt x="368808" y="691134"/>
                  </a:lnTo>
                  <a:close/>
                </a:path>
                <a:path w="368934" h="875029">
                  <a:moveTo>
                    <a:pt x="368808" y="184404"/>
                  </a:moveTo>
                  <a:lnTo>
                    <a:pt x="362204" y="135470"/>
                  </a:lnTo>
                  <a:lnTo>
                    <a:pt x="343573" y="91452"/>
                  </a:lnTo>
                  <a:lnTo>
                    <a:pt x="336397" y="82169"/>
                  </a:lnTo>
                  <a:lnTo>
                    <a:pt x="326288" y="69088"/>
                  </a:lnTo>
                  <a:lnTo>
                    <a:pt x="314706" y="54114"/>
                  </a:lnTo>
                  <a:lnTo>
                    <a:pt x="291719" y="36347"/>
                  </a:lnTo>
                  <a:lnTo>
                    <a:pt x="291719" y="184404"/>
                  </a:lnTo>
                  <a:lnTo>
                    <a:pt x="283248" y="226415"/>
                  </a:lnTo>
                  <a:lnTo>
                    <a:pt x="260197" y="260502"/>
                  </a:lnTo>
                  <a:lnTo>
                    <a:pt x="226085" y="283375"/>
                  </a:lnTo>
                  <a:lnTo>
                    <a:pt x="184404" y="291719"/>
                  </a:lnTo>
                  <a:lnTo>
                    <a:pt x="142709" y="283375"/>
                  </a:lnTo>
                  <a:lnTo>
                    <a:pt x="108597" y="260502"/>
                  </a:lnTo>
                  <a:lnTo>
                    <a:pt x="85547" y="226415"/>
                  </a:lnTo>
                  <a:lnTo>
                    <a:pt x="77089" y="184404"/>
                  </a:lnTo>
                  <a:lnTo>
                    <a:pt x="82245" y="151650"/>
                  </a:lnTo>
                  <a:lnTo>
                    <a:pt x="96799" y="122656"/>
                  </a:lnTo>
                  <a:lnTo>
                    <a:pt x="119303" y="99326"/>
                  </a:lnTo>
                  <a:lnTo>
                    <a:pt x="148336" y="83566"/>
                  </a:lnTo>
                  <a:lnTo>
                    <a:pt x="152654" y="82169"/>
                  </a:lnTo>
                  <a:lnTo>
                    <a:pt x="156972" y="84328"/>
                  </a:lnTo>
                  <a:lnTo>
                    <a:pt x="158496" y="88646"/>
                  </a:lnTo>
                  <a:lnTo>
                    <a:pt x="159893" y="92202"/>
                  </a:lnTo>
                  <a:lnTo>
                    <a:pt x="157734" y="96520"/>
                  </a:lnTo>
                  <a:lnTo>
                    <a:pt x="153403" y="97917"/>
                  </a:lnTo>
                  <a:lnTo>
                    <a:pt x="128358" y="111442"/>
                  </a:lnTo>
                  <a:lnTo>
                    <a:pt x="109042" y="131445"/>
                  </a:lnTo>
                  <a:lnTo>
                    <a:pt x="96596" y="156324"/>
                  </a:lnTo>
                  <a:lnTo>
                    <a:pt x="92202" y="184404"/>
                  </a:lnTo>
                  <a:lnTo>
                    <a:pt x="99402" y="220408"/>
                  </a:lnTo>
                  <a:lnTo>
                    <a:pt x="119100" y="249707"/>
                  </a:lnTo>
                  <a:lnTo>
                    <a:pt x="148399" y="269405"/>
                  </a:lnTo>
                  <a:lnTo>
                    <a:pt x="184404" y="276606"/>
                  </a:lnTo>
                  <a:lnTo>
                    <a:pt x="219951" y="269405"/>
                  </a:lnTo>
                  <a:lnTo>
                    <a:pt x="249021" y="249707"/>
                  </a:lnTo>
                  <a:lnTo>
                    <a:pt x="268643" y="220408"/>
                  </a:lnTo>
                  <a:lnTo>
                    <a:pt x="275844" y="184404"/>
                  </a:lnTo>
                  <a:lnTo>
                    <a:pt x="271437" y="156324"/>
                  </a:lnTo>
                  <a:lnTo>
                    <a:pt x="239674" y="111442"/>
                  </a:lnTo>
                  <a:lnTo>
                    <a:pt x="211074" y="96520"/>
                  </a:lnTo>
                  <a:lnTo>
                    <a:pt x="208902" y="92202"/>
                  </a:lnTo>
                  <a:lnTo>
                    <a:pt x="210299" y="87884"/>
                  </a:lnTo>
                  <a:lnTo>
                    <a:pt x="211836" y="84328"/>
                  </a:lnTo>
                  <a:lnTo>
                    <a:pt x="216154" y="82169"/>
                  </a:lnTo>
                  <a:lnTo>
                    <a:pt x="219710" y="83566"/>
                  </a:lnTo>
                  <a:lnTo>
                    <a:pt x="249174" y="99326"/>
                  </a:lnTo>
                  <a:lnTo>
                    <a:pt x="271907" y="122656"/>
                  </a:lnTo>
                  <a:lnTo>
                    <a:pt x="286537" y="151650"/>
                  </a:lnTo>
                  <a:lnTo>
                    <a:pt x="291719" y="184404"/>
                  </a:lnTo>
                  <a:lnTo>
                    <a:pt x="291719" y="36347"/>
                  </a:lnTo>
                  <a:lnTo>
                    <a:pt x="277368" y="25234"/>
                  </a:lnTo>
                  <a:lnTo>
                    <a:pt x="233337" y="6616"/>
                  </a:lnTo>
                  <a:lnTo>
                    <a:pt x="191643" y="990"/>
                  </a:lnTo>
                  <a:lnTo>
                    <a:pt x="191643" y="72771"/>
                  </a:lnTo>
                  <a:lnTo>
                    <a:pt x="191643" y="150495"/>
                  </a:lnTo>
                  <a:lnTo>
                    <a:pt x="188722" y="153416"/>
                  </a:lnTo>
                  <a:lnTo>
                    <a:pt x="180086" y="153416"/>
                  </a:lnTo>
                  <a:lnTo>
                    <a:pt x="176530" y="150495"/>
                  </a:lnTo>
                  <a:lnTo>
                    <a:pt x="176530" y="82169"/>
                  </a:lnTo>
                  <a:lnTo>
                    <a:pt x="176530" y="72771"/>
                  </a:lnTo>
                  <a:lnTo>
                    <a:pt x="180086" y="69088"/>
                  </a:lnTo>
                  <a:lnTo>
                    <a:pt x="188722" y="69088"/>
                  </a:lnTo>
                  <a:lnTo>
                    <a:pt x="191643" y="72771"/>
                  </a:lnTo>
                  <a:lnTo>
                    <a:pt x="191643" y="990"/>
                  </a:lnTo>
                  <a:lnTo>
                    <a:pt x="135242" y="6616"/>
                  </a:lnTo>
                  <a:lnTo>
                    <a:pt x="91147" y="25234"/>
                  </a:lnTo>
                  <a:lnTo>
                    <a:pt x="53860" y="54114"/>
                  </a:lnTo>
                  <a:lnTo>
                    <a:pt x="25082" y="91452"/>
                  </a:lnTo>
                  <a:lnTo>
                    <a:pt x="6553" y="135470"/>
                  </a:lnTo>
                  <a:lnTo>
                    <a:pt x="0" y="184404"/>
                  </a:lnTo>
                  <a:lnTo>
                    <a:pt x="6553" y="233349"/>
                  </a:lnTo>
                  <a:lnTo>
                    <a:pt x="25082" y="277368"/>
                  </a:lnTo>
                  <a:lnTo>
                    <a:pt x="53860" y="314706"/>
                  </a:lnTo>
                  <a:lnTo>
                    <a:pt x="91147" y="343585"/>
                  </a:lnTo>
                  <a:lnTo>
                    <a:pt x="135242" y="362204"/>
                  </a:lnTo>
                  <a:lnTo>
                    <a:pt x="184404" y="368808"/>
                  </a:lnTo>
                  <a:lnTo>
                    <a:pt x="233337" y="362204"/>
                  </a:lnTo>
                  <a:lnTo>
                    <a:pt x="277368" y="343585"/>
                  </a:lnTo>
                  <a:lnTo>
                    <a:pt x="314706" y="314706"/>
                  </a:lnTo>
                  <a:lnTo>
                    <a:pt x="332473" y="291719"/>
                  </a:lnTo>
                  <a:lnTo>
                    <a:pt x="343573" y="277368"/>
                  </a:lnTo>
                  <a:lnTo>
                    <a:pt x="362204" y="233349"/>
                  </a:lnTo>
                  <a:lnTo>
                    <a:pt x="368808" y="184404"/>
                  </a:lnTo>
                  <a:close/>
                </a:path>
              </a:pathLst>
            </a:custGeom>
            <a:solidFill>
              <a:srgbClr val="F112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091427" y="982980"/>
              <a:ext cx="0" cy="5318760"/>
            </a:xfrm>
            <a:custGeom>
              <a:avLst/>
              <a:gdLst/>
              <a:ahLst/>
              <a:cxnLst/>
              <a:rect l="l" t="t" r="r" b="b"/>
              <a:pathLst>
                <a:path h="5318760">
                  <a:moveTo>
                    <a:pt x="0" y="0"/>
                  </a:moveTo>
                  <a:lnTo>
                    <a:pt x="0" y="5318760"/>
                  </a:lnTo>
                </a:path>
              </a:pathLst>
            </a:custGeom>
            <a:ln w="9144">
              <a:solidFill>
                <a:srgbClr val="5657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86156" y="4308347"/>
              <a:ext cx="368935" cy="889000"/>
            </a:xfrm>
            <a:custGeom>
              <a:avLst/>
              <a:gdLst/>
              <a:ahLst/>
              <a:cxnLst/>
              <a:rect l="l" t="t" r="r" b="b"/>
              <a:pathLst>
                <a:path w="368934" h="889000">
                  <a:moveTo>
                    <a:pt x="367284" y="705612"/>
                  </a:moveTo>
                  <a:lnTo>
                    <a:pt x="360692" y="656844"/>
                  </a:lnTo>
                  <a:lnTo>
                    <a:pt x="342138" y="613105"/>
                  </a:lnTo>
                  <a:lnTo>
                    <a:pt x="313385" y="576122"/>
                  </a:lnTo>
                  <a:lnTo>
                    <a:pt x="281203" y="551446"/>
                  </a:lnTo>
                  <a:lnTo>
                    <a:pt x="281203" y="647065"/>
                  </a:lnTo>
                  <a:lnTo>
                    <a:pt x="280416" y="653986"/>
                  </a:lnTo>
                  <a:lnTo>
                    <a:pt x="220941" y="721360"/>
                  </a:lnTo>
                  <a:lnTo>
                    <a:pt x="195122" y="732790"/>
                  </a:lnTo>
                  <a:lnTo>
                    <a:pt x="194398" y="732790"/>
                  </a:lnTo>
                  <a:lnTo>
                    <a:pt x="164274" y="718439"/>
                  </a:lnTo>
                  <a:lnTo>
                    <a:pt x="164274" y="713486"/>
                  </a:lnTo>
                  <a:lnTo>
                    <a:pt x="182930" y="715645"/>
                  </a:lnTo>
                  <a:lnTo>
                    <a:pt x="188658" y="717804"/>
                  </a:lnTo>
                  <a:lnTo>
                    <a:pt x="200139" y="717804"/>
                  </a:lnTo>
                  <a:lnTo>
                    <a:pt x="205879" y="714883"/>
                  </a:lnTo>
                  <a:lnTo>
                    <a:pt x="212991" y="707771"/>
                  </a:lnTo>
                  <a:lnTo>
                    <a:pt x="218097" y="702691"/>
                  </a:lnTo>
                  <a:lnTo>
                    <a:pt x="243128" y="677799"/>
                  </a:lnTo>
                  <a:lnTo>
                    <a:pt x="256146" y="664845"/>
                  </a:lnTo>
                  <a:lnTo>
                    <a:pt x="263271" y="657733"/>
                  </a:lnTo>
                  <a:lnTo>
                    <a:pt x="266141" y="652018"/>
                  </a:lnTo>
                  <a:lnTo>
                    <a:pt x="266141" y="640588"/>
                  </a:lnTo>
                  <a:lnTo>
                    <a:pt x="263982" y="634873"/>
                  </a:lnTo>
                  <a:lnTo>
                    <a:pt x="258965" y="629920"/>
                  </a:lnTo>
                  <a:lnTo>
                    <a:pt x="254660" y="624840"/>
                  </a:lnTo>
                  <a:lnTo>
                    <a:pt x="248920" y="622681"/>
                  </a:lnTo>
                  <a:lnTo>
                    <a:pt x="242468" y="622681"/>
                  </a:lnTo>
                  <a:lnTo>
                    <a:pt x="236728" y="623443"/>
                  </a:lnTo>
                  <a:lnTo>
                    <a:pt x="230987" y="625602"/>
                  </a:lnTo>
                  <a:lnTo>
                    <a:pt x="202298" y="654189"/>
                  </a:lnTo>
                  <a:lnTo>
                    <a:pt x="202298" y="692023"/>
                  </a:lnTo>
                  <a:lnTo>
                    <a:pt x="202298" y="696976"/>
                  </a:lnTo>
                  <a:lnTo>
                    <a:pt x="199428" y="699897"/>
                  </a:lnTo>
                  <a:lnTo>
                    <a:pt x="196557" y="702691"/>
                  </a:lnTo>
                  <a:lnTo>
                    <a:pt x="191528" y="702691"/>
                  </a:lnTo>
                  <a:lnTo>
                    <a:pt x="188658" y="699897"/>
                  </a:lnTo>
                  <a:lnTo>
                    <a:pt x="184353" y="695579"/>
                  </a:lnTo>
                  <a:lnTo>
                    <a:pt x="178625" y="692785"/>
                  </a:lnTo>
                  <a:lnTo>
                    <a:pt x="172161" y="692785"/>
                  </a:lnTo>
                  <a:lnTo>
                    <a:pt x="166420" y="693420"/>
                  </a:lnTo>
                  <a:lnTo>
                    <a:pt x="160680" y="695579"/>
                  </a:lnTo>
                  <a:lnTo>
                    <a:pt x="156387" y="699897"/>
                  </a:lnTo>
                  <a:lnTo>
                    <a:pt x="123990" y="732116"/>
                  </a:lnTo>
                  <a:lnTo>
                    <a:pt x="103301" y="752729"/>
                  </a:lnTo>
                  <a:lnTo>
                    <a:pt x="101142" y="758444"/>
                  </a:lnTo>
                  <a:lnTo>
                    <a:pt x="100431" y="764159"/>
                  </a:lnTo>
                  <a:lnTo>
                    <a:pt x="100431" y="770636"/>
                  </a:lnTo>
                  <a:lnTo>
                    <a:pt x="102577" y="776351"/>
                  </a:lnTo>
                  <a:lnTo>
                    <a:pt x="107607" y="780669"/>
                  </a:lnTo>
                  <a:lnTo>
                    <a:pt x="112623" y="785622"/>
                  </a:lnTo>
                  <a:lnTo>
                    <a:pt x="118364" y="787781"/>
                  </a:lnTo>
                  <a:lnTo>
                    <a:pt x="129844" y="787781"/>
                  </a:lnTo>
                  <a:lnTo>
                    <a:pt x="135585" y="784860"/>
                  </a:lnTo>
                  <a:lnTo>
                    <a:pt x="175755" y="745617"/>
                  </a:lnTo>
                  <a:lnTo>
                    <a:pt x="180771" y="745617"/>
                  </a:lnTo>
                  <a:lnTo>
                    <a:pt x="150647" y="791337"/>
                  </a:lnTo>
                  <a:lnTo>
                    <a:pt x="124815" y="802767"/>
                  </a:lnTo>
                  <a:lnTo>
                    <a:pt x="123380" y="802767"/>
                  </a:lnTo>
                  <a:lnTo>
                    <a:pt x="88138" y="778852"/>
                  </a:lnTo>
                  <a:lnTo>
                    <a:pt x="85369" y="764159"/>
                  </a:lnTo>
                  <a:lnTo>
                    <a:pt x="86144" y="756805"/>
                  </a:lnTo>
                  <a:lnTo>
                    <a:pt x="145618" y="689229"/>
                  </a:lnTo>
                  <a:lnTo>
                    <a:pt x="171450" y="677799"/>
                  </a:lnTo>
                  <a:lnTo>
                    <a:pt x="179349" y="678484"/>
                  </a:lnTo>
                  <a:lnTo>
                    <a:pt x="186778" y="680567"/>
                  </a:lnTo>
                  <a:lnTo>
                    <a:pt x="193535" y="684123"/>
                  </a:lnTo>
                  <a:lnTo>
                    <a:pt x="199428" y="689229"/>
                  </a:lnTo>
                  <a:lnTo>
                    <a:pt x="202298" y="692023"/>
                  </a:lnTo>
                  <a:lnTo>
                    <a:pt x="202298" y="654189"/>
                  </a:lnTo>
                  <a:lnTo>
                    <a:pt x="194398" y="662051"/>
                  </a:lnTo>
                  <a:lnTo>
                    <a:pt x="191528" y="664845"/>
                  </a:lnTo>
                  <a:lnTo>
                    <a:pt x="186512" y="664845"/>
                  </a:lnTo>
                  <a:lnTo>
                    <a:pt x="183642" y="662051"/>
                  </a:lnTo>
                  <a:lnTo>
                    <a:pt x="180771" y="659130"/>
                  </a:lnTo>
                  <a:lnTo>
                    <a:pt x="180771" y="654177"/>
                  </a:lnTo>
                  <a:lnTo>
                    <a:pt x="215925" y="619125"/>
                  </a:lnTo>
                  <a:lnTo>
                    <a:pt x="242468" y="607695"/>
                  </a:lnTo>
                  <a:lnTo>
                    <a:pt x="249948" y="608380"/>
                  </a:lnTo>
                  <a:lnTo>
                    <a:pt x="280809" y="639254"/>
                  </a:lnTo>
                  <a:lnTo>
                    <a:pt x="281203" y="647065"/>
                  </a:lnTo>
                  <a:lnTo>
                    <a:pt x="281203" y="551446"/>
                  </a:lnTo>
                  <a:lnTo>
                    <a:pt x="276199" y="547598"/>
                  </a:lnTo>
                  <a:lnTo>
                    <a:pt x="232359" y="529234"/>
                  </a:lnTo>
                  <a:lnTo>
                    <a:pt x="183642" y="522732"/>
                  </a:lnTo>
                  <a:lnTo>
                    <a:pt x="134658" y="529234"/>
                  </a:lnTo>
                  <a:lnTo>
                    <a:pt x="90754" y="547598"/>
                  </a:lnTo>
                  <a:lnTo>
                    <a:pt x="53619" y="576122"/>
                  </a:lnTo>
                  <a:lnTo>
                    <a:pt x="24968" y="613105"/>
                  </a:lnTo>
                  <a:lnTo>
                    <a:pt x="6527" y="656844"/>
                  </a:lnTo>
                  <a:lnTo>
                    <a:pt x="0" y="705612"/>
                  </a:lnTo>
                  <a:lnTo>
                    <a:pt x="6527" y="754138"/>
                  </a:lnTo>
                  <a:lnTo>
                    <a:pt x="24968" y="797788"/>
                  </a:lnTo>
                  <a:lnTo>
                    <a:pt x="53619" y="834821"/>
                  </a:lnTo>
                  <a:lnTo>
                    <a:pt x="90754" y="863460"/>
                  </a:lnTo>
                  <a:lnTo>
                    <a:pt x="134658" y="881951"/>
                  </a:lnTo>
                  <a:lnTo>
                    <a:pt x="183642" y="888492"/>
                  </a:lnTo>
                  <a:lnTo>
                    <a:pt x="232359" y="881951"/>
                  </a:lnTo>
                  <a:lnTo>
                    <a:pt x="276199" y="863460"/>
                  </a:lnTo>
                  <a:lnTo>
                    <a:pt x="313385" y="834821"/>
                  </a:lnTo>
                  <a:lnTo>
                    <a:pt x="338277" y="802767"/>
                  </a:lnTo>
                  <a:lnTo>
                    <a:pt x="360692" y="754138"/>
                  </a:lnTo>
                  <a:lnTo>
                    <a:pt x="361848" y="745617"/>
                  </a:lnTo>
                  <a:lnTo>
                    <a:pt x="363588" y="732790"/>
                  </a:lnTo>
                  <a:lnTo>
                    <a:pt x="367284" y="705612"/>
                  </a:lnTo>
                  <a:close/>
                </a:path>
                <a:path w="368934" h="889000">
                  <a:moveTo>
                    <a:pt x="368808" y="185166"/>
                  </a:moveTo>
                  <a:lnTo>
                    <a:pt x="362191" y="135775"/>
                  </a:lnTo>
                  <a:lnTo>
                    <a:pt x="344017" y="92583"/>
                  </a:lnTo>
                  <a:lnTo>
                    <a:pt x="314680" y="54063"/>
                  </a:lnTo>
                  <a:lnTo>
                    <a:pt x="299656" y="42443"/>
                  </a:lnTo>
                  <a:lnTo>
                    <a:pt x="299656" y="192405"/>
                  </a:lnTo>
                  <a:lnTo>
                    <a:pt x="296608" y="207670"/>
                  </a:lnTo>
                  <a:lnTo>
                    <a:pt x="288302" y="220052"/>
                  </a:lnTo>
                  <a:lnTo>
                    <a:pt x="275945" y="228358"/>
                  </a:lnTo>
                  <a:lnTo>
                    <a:pt x="260756" y="231394"/>
                  </a:lnTo>
                  <a:lnTo>
                    <a:pt x="218262" y="231394"/>
                  </a:lnTo>
                  <a:lnTo>
                    <a:pt x="214655" y="227838"/>
                  </a:lnTo>
                  <a:lnTo>
                    <a:pt x="214655" y="219202"/>
                  </a:lnTo>
                  <a:lnTo>
                    <a:pt x="218262" y="215519"/>
                  </a:lnTo>
                  <a:lnTo>
                    <a:pt x="260756" y="215519"/>
                  </a:lnTo>
                  <a:lnTo>
                    <a:pt x="269824" y="213741"/>
                  </a:lnTo>
                  <a:lnTo>
                    <a:pt x="277139" y="208826"/>
                  </a:lnTo>
                  <a:lnTo>
                    <a:pt x="282016" y="201485"/>
                  </a:lnTo>
                  <a:lnTo>
                    <a:pt x="283806" y="192405"/>
                  </a:lnTo>
                  <a:lnTo>
                    <a:pt x="282016" y="183603"/>
                  </a:lnTo>
                  <a:lnTo>
                    <a:pt x="277139" y="176237"/>
                  </a:lnTo>
                  <a:lnTo>
                    <a:pt x="273354" y="173609"/>
                  </a:lnTo>
                  <a:lnTo>
                    <a:pt x="269824" y="171170"/>
                  </a:lnTo>
                  <a:lnTo>
                    <a:pt x="260756" y="169291"/>
                  </a:lnTo>
                  <a:lnTo>
                    <a:pt x="260032" y="169291"/>
                  </a:lnTo>
                  <a:lnTo>
                    <a:pt x="257162" y="169926"/>
                  </a:lnTo>
                  <a:lnTo>
                    <a:pt x="252831" y="172085"/>
                  </a:lnTo>
                  <a:lnTo>
                    <a:pt x="249948" y="173609"/>
                  </a:lnTo>
                  <a:lnTo>
                    <a:pt x="247078" y="173609"/>
                  </a:lnTo>
                  <a:lnTo>
                    <a:pt x="244195" y="171450"/>
                  </a:lnTo>
                  <a:lnTo>
                    <a:pt x="242023" y="169926"/>
                  </a:lnTo>
                  <a:lnTo>
                    <a:pt x="240588" y="167132"/>
                  </a:lnTo>
                  <a:lnTo>
                    <a:pt x="241312" y="164211"/>
                  </a:lnTo>
                  <a:lnTo>
                    <a:pt x="242023" y="162687"/>
                  </a:lnTo>
                  <a:lnTo>
                    <a:pt x="242023" y="158369"/>
                  </a:lnTo>
                  <a:lnTo>
                    <a:pt x="242671" y="157099"/>
                  </a:lnTo>
                  <a:lnTo>
                    <a:pt x="242582" y="154051"/>
                  </a:lnTo>
                  <a:lnTo>
                    <a:pt x="242150" y="151892"/>
                  </a:lnTo>
                  <a:lnTo>
                    <a:pt x="239077" y="136499"/>
                  </a:lnTo>
                  <a:lnTo>
                    <a:pt x="229057" y="121564"/>
                  </a:lnTo>
                  <a:lnTo>
                    <a:pt x="215379" y="112331"/>
                  </a:lnTo>
                  <a:lnTo>
                    <a:pt x="215379" y="182245"/>
                  </a:lnTo>
                  <a:lnTo>
                    <a:pt x="215379" y="187325"/>
                  </a:lnTo>
                  <a:lnTo>
                    <a:pt x="212496" y="190246"/>
                  </a:lnTo>
                  <a:lnTo>
                    <a:pt x="211061" y="191643"/>
                  </a:lnTo>
                  <a:lnTo>
                    <a:pt x="208889" y="192405"/>
                  </a:lnTo>
                  <a:lnTo>
                    <a:pt x="205295" y="192405"/>
                  </a:lnTo>
                  <a:lnTo>
                    <a:pt x="203136" y="191643"/>
                  </a:lnTo>
                  <a:lnTo>
                    <a:pt x="201688" y="190246"/>
                  </a:lnTo>
                  <a:lnTo>
                    <a:pt x="191604" y="180086"/>
                  </a:lnTo>
                  <a:lnTo>
                    <a:pt x="191604" y="274193"/>
                  </a:lnTo>
                  <a:lnTo>
                    <a:pt x="188722" y="277749"/>
                  </a:lnTo>
                  <a:lnTo>
                    <a:pt x="180086" y="277749"/>
                  </a:lnTo>
                  <a:lnTo>
                    <a:pt x="176479" y="274193"/>
                  </a:lnTo>
                  <a:lnTo>
                    <a:pt x="176479" y="231394"/>
                  </a:lnTo>
                  <a:lnTo>
                    <a:pt x="176479" y="193167"/>
                  </a:lnTo>
                  <a:lnTo>
                    <a:pt x="176479" y="180086"/>
                  </a:lnTo>
                  <a:lnTo>
                    <a:pt x="163512" y="193167"/>
                  </a:lnTo>
                  <a:lnTo>
                    <a:pt x="158470" y="193167"/>
                  </a:lnTo>
                  <a:lnTo>
                    <a:pt x="152704" y="187325"/>
                  </a:lnTo>
                  <a:lnTo>
                    <a:pt x="152704" y="182245"/>
                  </a:lnTo>
                  <a:lnTo>
                    <a:pt x="155587" y="179324"/>
                  </a:lnTo>
                  <a:lnTo>
                    <a:pt x="178638" y="156210"/>
                  </a:lnTo>
                  <a:lnTo>
                    <a:pt x="179362" y="155448"/>
                  </a:lnTo>
                  <a:lnTo>
                    <a:pt x="180086" y="154813"/>
                  </a:lnTo>
                  <a:lnTo>
                    <a:pt x="181521" y="154813"/>
                  </a:lnTo>
                  <a:lnTo>
                    <a:pt x="182968" y="154051"/>
                  </a:lnTo>
                  <a:lnTo>
                    <a:pt x="185127" y="154051"/>
                  </a:lnTo>
                  <a:lnTo>
                    <a:pt x="187286" y="154813"/>
                  </a:lnTo>
                  <a:lnTo>
                    <a:pt x="188010" y="154813"/>
                  </a:lnTo>
                  <a:lnTo>
                    <a:pt x="188722" y="155448"/>
                  </a:lnTo>
                  <a:lnTo>
                    <a:pt x="189445" y="156210"/>
                  </a:lnTo>
                  <a:lnTo>
                    <a:pt x="212496" y="179324"/>
                  </a:lnTo>
                  <a:lnTo>
                    <a:pt x="215379" y="182245"/>
                  </a:lnTo>
                  <a:lnTo>
                    <a:pt x="215379" y="112331"/>
                  </a:lnTo>
                  <a:lnTo>
                    <a:pt x="214172" y="111506"/>
                  </a:lnTo>
                  <a:lnTo>
                    <a:pt x="195922" y="107823"/>
                  </a:lnTo>
                  <a:lnTo>
                    <a:pt x="179793" y="110655"/>
                  </a:lnTo>
                  <a:lnTo>
                    <a:pt x="165760" y="118478"/>
                  </a:lnTo>
                  <a:lnTo>
                    <a:pt x="155105" y="130390"/>
                  </a:lnTo>
                  <a:lnTo>
                    <a:pt x="149110" y="145415"/>
                  </a:lnTo>
                  <a:lnTo>
                    <a:pt x="148386" y="147574"/>
                  </a:lnTo>
                  <a:lnTo>
                    <a:pt x="146951" y="149733"/>
                  </a:lnTo>
                  <a:lnTo>
                    <a:pt x="144780" y="150495"/>
                  </a:lnTo>
                  <a:lnTo>
                    <a:pt x="141909" y="151892"/>
                  </a:lnTo>
                  <a:lnTo>
                    <a:pt x="139738" y="151130"/>
                  </a:lnTo>
                  <a:lnTo>
                    <a:pt x="131826" y="146050"/>
                  </a:lnTo>
                  <a:lnTo>
                    <a:pt x="126771" y="143891"/>
                  </a:lnTo>
                  <a:lnTo>
                    <a:pt x="120294" y="143891"/>
                  </a:lnTo>
                  <a:lnTo>
                    <a:pt x="106146" y="146710"/>
                  </a:lnTo>
                  <a:lnTo>
                    <a:pt x="94716" y="154419"/>
                  </a:lnTo>
                  <a:lnTo>
                    <a:pt x="87058" y="165912"/>
                  </a:lnTo>
                  <a:lnTo>
                    <a:pt x="84277" y="180086"/>
                  </a:lnTo>
                  <a:lnTo>
                    <a:pt x="87058" y="193878"/>
                  </a:lnTo>
                  <a:lnTo>
                    <a:pt x="94716" y="205143"/>
                  </a:lnTo>
                  <a:lnTo>
                    <a:pt x="106146" y="212737"/>
                  </a:lnTo>
                  <a:lnTo>
                    <a:pt x="120294" y="215519"/>
                  </a:lnTo>
                  <a:lnTo>
                    <a:pt x="149821" y="215519"/>
                  </a:lnTo>
                  <a:lnTo>
                    <a:pt x="153428" y="219202"/>
                  </a:lnTo>
                  <a:lnTo>
                    <a:pt x="153428" y="227838"/>
                  </a:lnTo>
                  <a:lnTo>
                    <a:pt x="149821" y="231394"/>
                  </a:lnTo>
                  <a:lnTo>
                    <a:pt x="120294" y="231394"/>
                  </a:lnTo>
                  <a:lnTo>
                    <a:pt x="100139" y="227342"/>
                  </a:lnTo>
                  <a:lnTo>
                    <a:pt x="83908" y="216319"/>
                  </a:lnTo>
                  <a:lnTo>
                    <a:pt x="73088" y="199999"/>
                  </a:lnTo>
                  <a:lnTo>
                    <a:pt x="69151" y="180086"/>
                  </a:lnTo>
                  <a:lnTo>
                    <a:pt x="73088" y="160185"/>
                  </a:lnTo>
                  <a:lnTo>
                    <a:pt x="83908" y="143865"/>
                  </a:lnTo>
                  <a:lnTo>
                    <a:pt x="100139" y="132842"/>
                  </a:lnTo>
                  <a:lnTo>
                    <a:pt x="120294" y="128778"/>
                  </a:lnTo>
                  <a:lnTo>
                    <a:pt x="126771" y="128778"/>
                  </a:lnTo>
                  <a:lnTo>
                    <a:pt x="131826" y="130175"/>
                  </a:lnTo>
                  <a:lnTo>
                    <a:pt x="136867" y="132334"/>
                  </a:lnTo>
                  <a:lnTo>
                    <a:pt x="138925" y="128778"/>
                  </a:lnTo>
                  <a:lnTo>
                    <a:pt x="146291" y="116052"/>
                  </a:lnTo>
                  <a:lnTo>
                    <a:pt x="159905" y="103517"/>
                  </a:lnTo>
                  <a:lnTo>
                    <a:pt x="176758" y="95440"/>
                  </a:lnTo>
                  <a:lnTo>
                    <a:pt x="195922" y="92583"/>
                  </a:lnTo>
                  <a:lnTo>
                    <a:pt x="219875" y="97409"/>
                  </a:lnTo>
                  <a:lnTo>
                    <a:pt x="239585" y="110566"/>
                  </a:lnTo>
                  <a:lnTo>
                    <a:pt x="252945" y="130098"/>
                  </a:lnTo>
                  <a:lnTo>
                    <a:pt x="257873" y="154051"/>
                  </a:lnTo>
                  <a:lnTo>
                    <a:pt x="260756" y="154051"/>
                  </a:lnTo>
                  <a:lnTo>
                    <a:pt x="275945" y="157099"/>
                  </a:lnTo>
                  <a:lnTo>
                    <a:pt x="288302" y="165379"/>
                  </a:lnTo>
                  <a:lnTo>
                    <a:pt x="296608" y="177584"/>
                  </a:lnTo>
                  <a:lnTo>
                    <a:pt x="299656" y="192405"/>
                  </a:lnTo>
                  <a:lnTo>
                    <a:pt x="299656" y="42443"/>
                  </a:lnTo>
                  <a:lnTo>
                    <a:pt x="277342" y="25184"/>
                  </a:lnTo>
                  <a:lnTo>
                    <a:pt x="233324" y="6591"/>
                  </a:lnTo>
                  <a:lnTo>
                    <a:pt x="184404" y="0"/>
                  </a:lnTo>
                  <a:lnTo>
                    <a:pt x="135216" y="6591"/>
                  </a:lnTo>
                  <a:lnTo>
                    <a:pt x="91135" y="25184"/>
                  </a:lnTo>
                  <a:lnTo>
                    <a:pt x="53835" y="54063"/>
                  </a:lnTo>
                  <a:lnTo>
                    <a:pt x="25069" y="91503"/>
                  </a:lnTo>
                  <a:lnTo>
                    <a:pt x="6553" y="135775"/>
                  </a:lnTo>
                  <a:lnTo>
                    <a:pt x="0" y="185166"/>
                  </a:lnTo>
                  <a:lnTo>
                    <a:pt x="6553" y="234302"/>
                  </a:lnTo>
                  <a:lnTo>
                    <a:pt x="25069" y="278498"/>
                  </a:lnTo>
                  <a:lnTo>
                    <a:pt x="53835" y="316001"/>
                  </a:lnTo>
                  <a:lnTo>
                    <a:pt x="91135" y="344995"/>
                  </a:lnTo>
                  <a:lnTo>
                    <a:pt x="135216" y="363702"/>
                  </a:lnTo>
                  <a:lnTo>
                    <a:pt x="184404" y="370332"/>
                  </a:lnTo>
                  <a:lnTo>
                    <a:pt x="233324" y="363702"/>
                  </a:lnTo>
                  <a:lnTo>
                    <a:pt x="277342" y="344995"/>
                  </a:lnTo>
                  <a:lnTo>
                    <a:pt x="314680" y="316001"/>
                  </a:lnTo>
                  <a:lnTo>
                    <a:pt x="343560" y="278498"/>
                  </a:lnTo>
                  <a:lnTo>
                    <a:pt x="362191" y="234302"/>
                  </a:lnTo>
                  <a:lnTo>
                    <a:pt x="362585" y="231394"/>
                  </a:lnTo>
                  <a:lnTo>
                    <a:pt x="368808" y="185166"/>
                  </a:lnTo>
                  <a:close/>
                </a:path>
              </a:pathLst>
            </a:custGeom>
            <a:solidFill>
              <a:srgbClr val="85BB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408420" y="4710683"/>
              <a:ext cx="370840" cy="370840"/>
            </a:xfrm>
            <a:custGeom>
              <a:avLst/>
              <a:gdLst/>
              <a:ahLst/>
              <a:cxnLst/>
              <a:rect l="l" t="t" r="r" b="b"/>
              <a:pathLst>
                <a:path w="370840" h="370839">
                  <a:moveTo>
                    <a:pt x="185165" y="0"/>
                  </a:moveTo>
                  <a:lnTo>
                    <a:pt x="135775" y="6581"/>
                  </a:lnTo>
                  <a:lnTo>
                    <a:pt x="91496" y="25174"/>
                  </a:lnTo>
                  <a:lnTo>
                    <a:pt x="54054" y="54054"/>
                  </a:lnTo>
                  <a:lnTo>
                    <a:pt x="25174" y="91496"/>
                  </a:lnTo>
                  <a:lnTo>
                    <a:pt x="6581" y="135775"/>
                  </a:lnTo>
                  <a:lnTo>
                    <a:pt x="0" y="185166"/>
                  </a:lnTo>
                  <a:lnTo>
                    <a:pt x="6581" y="234292"/>
                  </a:lnTo>
                  <a:lnTo>
                    <a:pt x="25174" y="278496"/>
                  </a:lnTo>
                  <a:lnTo>
                    <a:pt x="54054" y="315991"/>
                  </a:lnTo>
                  <a:lnTo>
                    <a:pt x="91496" y="344988"/>
                  </a:lnTo>
                  <a:lnTo>
                    <a:pt x="135775" y="363698"/>
                  </a:lnTo>
                  <a:lnTo>
                    <a:pt x="185165" y="370332"/>
                  </a:lnTo>
                  <a:lnTo>
                    <a:pt x="234292" y="363698"/>
                  </a:lnTo>
                  <a:lnTo>
                    <a:pt x="278496" y="344988"/>
                  </a:lnTo>
                  <a:lnTo>
                    <a:pt x="315991" y="315991"/>
                  </a:lnTo>
                  <a:lnTo>
                    <a:pt x="341048" y="283591"/>
                  </a:lnTo>
                  <a:lnTo>
                    <a:pt x="124459" y="283591"/>
                  </a:lnTo>
                  <a:lnTo>
                    <a:pt x="117326" y="282890"/>
                  </a:lnTo>
                  <a:lnTo>
                    <a:pt x="86786" y="252029"/>
                  </a:lnTo>
                  <a:lnTo>
                    <a:pt x="86105" y="244475"/>
                  </a:lnTo>
                  <a:lnTo>
                    <a:pt x="86893" y="237019"/>
                  </a:lnTo>
                  <a:lnTo>
                    <a:pt x="146811" y="168529"/>
                  </a:lnTo>
                  <a:lnTo>
                    <a:pt x="172847" y="156972"/>
                  </a:lnTo>
                  <a:lnTo>
                    <a:pt x="245236" y="156972"/>
                  </a:lnTo>
                  <a:lnTo>
                    <a:pt x="258317" y="143891"/>
                  </a:lnTo>
                  <a:lnTo>
                    <a:pt x="188086" y="143891"/>
                  </a:lnTo>
                  <a:lnTo>
                    <a:pt x="185165" y="141097"/>
                  </a:lnTo>
                  <a:lnTo>
                    <a:pt x="182245" y="138176"/>
                  </a:lnTo>
                  <a:lnTo>
                    <a:pt x="182245" y="133096"/>
                  </a:lnTo>
                  <a:lnTo>
                    <a:pt x="217677" y="97663"/>
                  </a:lnTo>
                  <a:lnTo>
                    <a:pt x="244475" y="86106"/>
                  </a:lnTo>
                  <a:lnTo>
                    <a:pt x="340813" y="86106"/>
                  </a:lnTo>
                  <a:lnTo>
                    <a:pt x="315991" y="54054"/>
                  </a:lnTo>
                  <a:lnTo>
                    <a:pt x="278496" y="25174"/>
                  </a:lnTo>
                  <a:lnTo>
                    <a:pt x="234292" y="6581"/>
                  </a:lnTo>
                  <a:lnTo>
                    <a:pt x="185165" y="0"/>
                  </a:lnTo>
                  <a:close/>
                </a:path>
                <a:path w="370840" h="370839">
                  <a:moveTo>
                    <a:pt x="214883" y="225679"/>
                  </a:moveTo>
                  <a:lnTo>
                    <a:pt x="182245" y="225679"/>
                  </a:lnTo>
                  <a:lnTo>
                    <a:pt x="185165" y="228600"/>
                  </a:lnTo>
                  <a:lnTo>
                    <a:pt x="188086" y="231394"/>
                  </a:lnTo>
                  <a:lnTo>
                    <a:pt x="188086" y="236474"/>
                  </a:lnTo>
                  <a:lnTo>
                    <a:pt x="151891" y="271907"/>
                  </a:lnTo>
                  <a:lnTo>
                    <a:pt x="125856" y="283591"/>
                  </a:lnTo>
                  <a:lnTo>
                    <a:pt x="341048" y="283591"/>
                  </a:lnTo>
                  <a:lnTo>
                    <a:pt x="344988" y="278496"/>
                  </a:lnTo>
                  <a:lnTo>
                    <a:pt x="345304" y="277749"/>
                  </a:lnTo>
                  <a:lnTo>
                    <a:pt x="221360" y="277749"/>
                  </a:lnTo>
                  <a:lnTo>
                    <a:pt x="219836" y="276987"/>
                  </a:lnTo>
                  <a:lnTo>
                    <a:pt x="217677" y="275590"/>
                  </a:lnTo>
                  <a:lnTo>
                    <a:pt x="214883" y="271907"/>
                  </a:lnTo>
                  <a:lnTo>
                    <a:pt x="214883" y="267589"/>
                  </a:lnTo>
                  <a:lnTo>
                    <a:pt x="217677" y="264033"/>
                  </a:lnTo>
                  <a:lnTo>
                    <a:pt x="235838" y="246634"/>
                  </a:lnTo>
                  <a:lnTo>
                    <a:pt x="217677" y="229235"/>
                  </a:lnTo>
                  <a:lnTo>
                    <a:pt x="214883" y="225679"/>
                  </a:lnTo>
                  <a:close/>
                </a:path>
                <a:path w="370840" h="370839">
                  <a:moveTo>
                    <a:pt x="246633" y="257556"/>
                  </a:moveTo>
                  <a:lnTo>
                    <a:pt x="229234" y="275590"/>
                  </a:lnTo>
                  <a:lnTo>
                    <a:pt x="227075" y="276987"/>
                  </a:lnTo>
                  <a:lnTo>
                    <a:pt x="225678" y="277749"/>
                  </a:lnTo>
                  <a:lnTo>
                    <a:pt x="267588" y="277749"/>
                  </a:lnTo>
                  <a:lnTo>
                    <a:pt x="266191" y="276987"/>
                  </a:lnTo>
                  <a:lnTo>
                    <a:pt x="264032" y="275590"/>
                  </a:lnTo>
                  <a:lnTo>
                    <a:pt x="246633" y="257556"/>
                  </a:lnTo>
                  <a:close/>
                </a:path>
                <a:path w="370840" h="370839">
                  <a:moveTo>
                    <a:pt x="366318" y="214884"/>
                  </a:moveTo>
                  <a:lnTo>
                    <a:pt x="271906" y="214884"/>
                  </a:lnTo>
                  <a:lnTo>
                    <a:pt x="275589" y="217678"/>
                  </a:lnTo>
                  <a:lnTo>
                    <a:pt x="278510" y="221361"/>
                  </a:lnTo>
                  <a:lnTo>
                    <a:pt x="278510" y="225679"/>
                  </a:lnTo>
                  <a:lnTo>
                    <a:pt x="275589" y="229235"/>
                  </a:lnTo>
                  <a:lnTo>
                    <a:pt x="257555" y="246634"/>
                  </a:lnTo>
                  <a:lnTo>
                    <a:pt x="275589" y="264033"/>
                  </a:lnTo>
                  <a:lnTo>
                    <a:pt x="278510" y="267589"/>
                  </a:lnTo>
                  <a:lnTo>
                    <a:pt x="278510" y="271907"/>
                  </a:lnTo>
                  <a:lnTo>
                    <a:pt x="275589" y="275590"/>
                  </a:lnTo>
                  <a:lnTo>
                    <a:pt x="273430" y="276987"/>
                  </a:lnTo>
                  <a:lnTo>
                    <a:pt x="271906" y="277749"/>
                  </a:lnTo>
                  <a:lnTo>
                    <a:pt x="345304" y="277749"/>
                  </a:lnTo>
                  <a:lnTo>
                    <a:pt x="363698" y="234292"/>
                  </a:lnTo>
                  <a:lnTo>
                    <a:pt x="366318" y="214884"/>
                  </a:lnTo>
                  <a:close/>
                </a:path>
                <a:path w="370840" h="370839">
                  <a:moveTo>
                    <a:pt x="180085" y="172085"/>
                  </a:moveTo>
                  <a:lnTo>
                    <a:pt x="173608" y="172085"/>
                  </a:lnTo>
                  <a:lnTo>
                    <a:pt x="167766" y="172847"/>
                  </a:lnTo>
                  <a:lnTo>
                    <a:pt x="162051" y="175006"/>
                  </a:lnTo>
                  <a:lnTo>
                    <a:pt x="104139" y="232918"/>
                  </a:lnTo>
                  <a:lnTo>
                    <a:pt x="101980" y="238633"/>
                  </a:lnTo>
                  <a:lnTo>
                    <a:pt x="101219" y="244475"/>
                  </a:lnTo>
                  <a:lnTo>
                    <a:pt x="101219" y="250952"/>
                  </a:lnTo>
                  <a:lnTo>
                    <a:pt x="103377" y="256794"/>
                  </a:lnTo>
                  <a:lnTo>
                    <a:pt x="108457" y="261112"/>
                  </a:lnTo>
                  <a:lnTo>
                    <a:pt x="113537" y="266192"/>
                  </a:lnTo>
                  <a:lnTo>
                    <a:pt x="119379" y="268351"/>
                  </a:lnTo>
                  <a:lnTo>
                    <a:pt x="130936" y="268351"/>
                  </a:lnTo>
                  <a:lnTo>
                    <a:pt x="136651" y="265430"/>
                  </a:lnTo>
                  <a:lnTo>
                    <a:pt x="174371" y="228600"/>
                  </a:lnTo>
                  <a:lnTo>
                    <a:pt x="177164" y="225679"/>
                  </a:lnTo>
                  <a:lnTo>
                    <a:pt x="214883" y="225679"/>
                  </a:lnTo>
                  <a:lnTo>
                    <a:pt x="214883" y="221361"/>
                  </a:lnTo>
                  <a:lnTo>
                    <a:pt x="217677" y="217678"/>
                  </a:lnTo>
                  <a:lnTo>
                    <a:pt x="221360" y="214884"/>
                  </a:lnTo>
                  <a:lnTo>
                    <a:pt x="366318" y="214884"/>
                  </a:lnTo>
                  <a:lnTo>
                    <a:pt x="366627" y="212598"/>
                  </a:lnTo>
                  <a:lnTo>
                    <a:pt x="195960" y="212598"/>
                  </a:lnTo>
                  <a:lnTo>
                    <a:pt x="188460" y="211917"/>
                  </a:lnTo>
                  <a:lnTo>
                    <a:pt x="181197" y="209819"/>
                  </a:lnTo>
                  <a:lnTo>
                    <a:pt x="174458" y="206222"/>
                  </a:lnTo>
                  <a:lnTo>
                    <a:pt x="168528" y="201041"/>
                  </a:lnTo>
                  <a:lnTo>
                    <a:pt x="165607" y="198247"/>
                  </a:lnTo>
                  <a:lnTo>
                    <a:pt x="165607" y="193167"/>
                  </a:lnTo>
                  <a:lnTo>
                    <a:pt x="171450" y="187325"/>
                  </a:lnTo>
                  <a:lnTo>
                    <a:pt x="214884" y="187325"/>
                  </a:lnTo>
                  <a:lnTo>
                    <a:pt x="219964" y="182245"/>
                  </a:lnTo>
                  <a:lnTo>
                    <a:pt x="193166" y="182245"/>
                  </a:lnTo>
                  <a:lnTo>
                    <a:pt x="185927" y="175006"/>
                  </a:lnTo>
                  <a:lnTo>
                    <a:pt x="180085" y="172085"/>
                  </a:lnTo>
                  <a:close/>
                </a:path>
                <a:path w="370840" h="370839">
                  <a:moveTo>
                    <a:pt x="267588" y="214884"/>
                  </a:moveTo>
                  <a:lnTo>
                    <a:pt x="225678" y="214884"/>
                  </a:lnTo>
                  <a:lnTo>
                    <a:pt x="229234" y="217678"/>
                  </a:lnTo>
                  <a:lnTo>
                    <a:pt x="246633" y="235839"/>
                  </a:lnTo>
                  <a:lnTo>
                    <a:pt x="264032" y="217678"/>
                  </a:lnTo>
                  <a:lnTo>
                    <a:pt x="267588" y="214884"/>
                  </a:lnTo>
                  <a:close/>
                </a:path>
                <a:path w="370840" h="370839">
                  <a:moveTo>
                    <a:pt x="340813" y="86106"/>
                  </a:moveTo>
                  <a:lnTo>
                    <a:pt x="244475" y="86106"/>
                  </a:lnTo>
                  <a:lnTo>
                    <a:pt x="252029" y="86786"/>
                  </a:lnTo>
                  <a:lnTo>
                    <a:pt x="259286" y="88884"/>
                  </a:lnTo>
                  <a:lnTo>
                    <a:pt x="283590" y="125857"/>
                  </a:lnTo>
                  <a:lnTo>
                    <a:pt x="282783" y="132871"/>
                  </a:lnTo>
                  <a:lnTo>
                    <a:pt x="222757" y="201041"/>
                  </a:lnTo>
                  <a:lnTo>
                    <a:pt x="196723" y="212598"/>
                  </a:lnTo>
                  <a:lnTo>
                    <a:pt x="366627" y="212598"/>
                  </a:lnTo>
                  <a:lnTo>
                    <a:pt x="370331" y="185166"/>
                  </a:lnTo>
                  <a:lnTo>
                    <a:pt x="363698" y="135775"/>
                  </a:lnTo>
                  <a:lnTo>
                    <a:pt x="344988" y="91496"/>
                  </a:lnTo>
                  <a:lnTo>
                    <a:pt x="340813" y="86106"/>
                  </a:lnTo>
                  <a:close/>
                </a:path>
                <a:path w="370840" h="370839">
                  <a:moveTo>
                    <a:pt x="214884" y="187325"/>
                  </a:moveTo>
                  <a:lnTo>
                    <a:pt x="176529" y="187325"/>
                  </a:lnTo>
                  <a:lnTo>
                    <a:pt x="179324" y="190246"/>
                  </a:lnTo>
                  <a:lnTo>
                    <a:pt x="184403" y="195326"/>
                  </a:lnTo>
                  <a:lnTo>
                    <a:pt x="190246" y="197485"/>
                  </a:lnTo>
                  <a:lnTo>
                    <a:pt x="201802" y="197485"/>
                  </a:lnTo>
                  <a:lnTo>
                    <a:pt x="207645" y="194564"/>
                  </a:lnTo>
                  <a:lnTo>
                    <a:pt x="214884" y="187325"/>
                  </a:lnTo>
                  <a:close/>
                </a:path>
                <a:path w="370840" h="370839">
                  <a:moveTo>
                    <a:pt x="245236" y="156972"/>
                  </a:moveTo>
                  <a:lnTo>
                    <a:pt x="172847" y="156972"/>
                  </a:lnTo>
                  <a:lnTo>
                    <a:pt x="180842" y="157652"/>
                  </a:lnTo>
                  <a:lnTo>
                    <a:pt x="188325" y="159750"/>
                  </a:lnTo>
                  <a:lnTo>
                    <a:pt x="195117" y="163347"/>
                  </a:lnTo>
                  <a:lnTo>
                    <a:pt x="201040" y="168529"/>
                  </a:lnTo>
                  <a:lnTo>
                    <a:pt x="203961" y="171450"/>
                  </a:lnTo>
                  <a:lnTo>
                    <a:pt x="203961" y="176530"/>
                  </a:lnTo>
                  <a:lnTo>
                    <a:pt x="201040" y="179324"/>
                  </a:lnTo>
                  <a:lnTo>
                    <a:pt x="198247" y="182245"/>
                  </a:lnTo>
                  <a:lnTo>
                    <a:pt x="219964" y="182245"/>
                  </a:lnTo>
                  <a:lnTo>
                    <a:pt x="245236" y="156972"/>
                  </a:lnTo>
                  <a:close/>
                </a:path>
                <a:path w="370840" h="370839">
                  <a:moveTo>
                    <a:pt x="250951" y="101219"/>
                  </a:moveTo>
                  <a:lnTo>
                    <a:pt x="244475" y="101219"/>
                  </a:lnTo>
                  <a:lnTo>
                    <a:pt x="238632" y="101981"/>
                  </a:lnTo>
                  <a:lnTo>
                    <a:pt x="232918" y="104140"/>
                  </a:lnTo>
                  <a:lnTo>
                    <a:pt x="193166" y="143891"/>
                  </a:lnTo>
                  <a:lnTo>
                    <a:pt x="258317" y="143891"/>
                  </a:lnTo>
                  <a:lnTo>
                    <a:pt x="261111" y="141097"/>
                  </a:lnTo>
                  <a:lnTo>
                    <a:pt x="265429" y="136652"/>
                  </a:lnTo>
                  <a:lnTo>
                    <a:pt x="268350" y="130937"/>
                  </a:lnTo>
                  <a:lnTo>
                    <a:pt x="268350" y="119380"/>
                  </a:lnTo>
                  <a:lnTo>
                    <a:pt x="266191" y="113538"/>
                  </a:lnTo>
                  <a:lnTo>
                    <a:pt x="261111" y="108458"/>
                  </a:lnTo>
                  <a:lnTo>
                    <a:pt x="256794" y="103378"/>
                  </a:lnTo>
                  <a:lnTo>
                    <a:pt x="250951" y="101219"/>
                  </a:lnTo>
                  <a:close/>
                </a:path>
              </a:pathLst>
            </a:custGeom>
            <a:solidFill>
              <a:srgbClr val="F112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155" y="5349239"/>
              <a:ext cx="367665" cy="368935"/>
            </a:xfrm>
            <a:custGeom>
              <a:avLst/>
              <a:gdLst/>
              <a:ahLst/>
              <a:cxnLst/>
              <a:rect l="l" t="t" r="r" b="b"/>
              <a:pathLst>
                <a:path w="367665" h="368935">
                  <a:moveTo>
                    <a:pt x="183642" y="0"/>
                  </a:moveTo>
                  <a:lnTo>
                    <a:pt x="134668" y="6559"/>
                  </a:lnTo>
                  <a:lnTo>
                    <a:pt x="90757" y="25089"/>
                  </a:lnTo>
                  <a:lnTo>
                    <a:pt x="53620" y="53863"/>
                  </a:lnTo>
                  <a:lnTo>
                    <a:pt x="24973" y="91157"/>
                  </a:lnTo>
                  <a:lnTo>
                    <a:pt x="6529" y="135246"/>
                  </a:lnTo>
                  <a:lnTo>
                    <a:pt x="0" y="184404"/>
                  </a:lnTo>
                  <a:lnTo>
                    <a:pt x="6529" y="233328"/>
                  </a:lnTo>
                  <a:lnTo>
                    <a:pt x="24973" y="277351"/>
                  </a:lnTo>
                  <a:lnTo>
                    <a:pt x="53620" y="314691"/>
                  </a:lnTo>
                  <a:lnTo>
                    <a:pt x="90757" y="343568"/>
                  </a:lnTo>
                  <a:lnTo>
                    <a:pt x="134668" y="362201"/>
                  </a:lnTo>
                  <a:lnTo>
                    <a:pt x="183642" y="368808"/>
                  </a:lnTo>
                  <a:lnTo>
                    <a:pt x="232364" y="362201"/>
                  </a:lnTo>
                  <a:lnTo>
                    <a:pt x="276205" y="343568"/>
                  </a:lnTo>
                  <a:lnTo>
                    <a:pt x="313391" y="314691"/>
                  </a:lnTo>
                  <a:lnTo>
                    <a:pt x="337177" y="283806"/>
                  </a:lnTo>
                  <a:lnTo>
                    <a:pt x="87515" y="283806"/>
                  </a:lnTo>
                  <a:lnTo>
                    <a:pt x="83934" y="280924"/>
                  </a:lnTo>
                  <a:lnTo>
                    <a:pt x="83934" y="218313"/>
                  </a:lnTo>
                  <a:lnTo>
                    <a:pt x="87515" y="214630"/>
                  </a:lnTo>
                  <a:lnTo>
                    <a:pt x="363219" y="214630"/>
                  </a:lnTo>
                  <a:lnTo>
                    <a:pt x="367284" y="184404"/>
                  </a:lnTo>
                  <a:lnTo>
                    <a:pt x="363136" y="153416"/>
                  </a:lnTo>
                  <a:lnTo>
                    <a:pt x="87515" y="153416"/>
                  </a:lnTo>
                  <a:lnTo>
                    <a:pt x="83934" y="149860"/>
                  </a:lnTo>
                  <a:lnTo>
                    <a:pt x="83934" y="87884"/>
                  </a:lnTo>
                  <a:lnTo>
                    <a:pt x="87515" y="84328"/>
                  </a:lnTo>
                  <a:lnTo>
                    <a:pt x="336882" y="84328"/>
                  </a:lnTo>
                  <a:lnTo>
                    <a:pt x="313391" y="53863"/>
                  </a:lnTo>
                  <a:lnTo>
                    <a:pt x="276205" y="25089"/>
                  </a:lnTo>
                  <a:lnTo>
                    <a:pt x="232364" y="6559"/>
                  </a:lnTo>
                  <a:lnTo>
                    <a:pt x="183642" y="0"/>
                  </a:lnTo>
                  <a:close/>
                </a:path>
                <a:path w="367665" h="368935">
                  <a:moveTo>
                    <a:pt x="217360" y="268681"/>
                  </a:moveTo>
                  <a:lnTo>
                    <a:pt x="149212" y="268681"/>
                  </a:lnTo>
                  <a:lnTo>
                    <a:pt x="152793" y="272288"/>
                  </a:lnTo>
                  <a:lnTo>
                    <a:pt x="152793" y="280924"/>
                  </a:lnTo>
                  <a:lnTo>
                    <a:pt x="149212" y="283806"/>
                  </a:lnTo>
                  <a:lnTo>
                    <a:pt x="217360" y="283806"/>
                  </a:lnTo>
                  <a:lnTo>
                    <a:pt x="213766" y="280924"/>
                  </a:lnTo>
                  <a:lnTo>
                    <a:pt x="213766" y="272288"/>
                  </a:lnTo>
                  <a:lnTo>
                    <a:pt x="217360" y="268681"/>
                  </a:lnTo>
                  <a:close/>
                </a:path>
                <a:path w="367665" h="368935">
                  <a:moveTo>
                    <a:pt x="363219" y="214630"/>
                  </a:moveTo>
                  <a:lnTo>
                    <a:pt x="279768" y="214630"/>
                  </a:lnTo>
                  <a:lnTo>
                    <a:pt x="282638" y="218313"/>
                  </a:lnTo>
                  <a:lnTo>
                    <a:pt x="282638" y="280924"/>
                  </a:lnTo>
                  <a:lnTo>
                    <a:pt x="279768" y="283806"/>
                  </a:lnTo>
                  <a:lnTo>
                    <a:pt x="337177" y="283806"/>
                  </a:lnTo>
                  <a:lnTo>
                    <a:pt x="342149" y="277351"/>
                  </a:lnTo>
                  <a:lnTo>
                    <a:pt x="360704" y="233328"/>
                  </a:lnTo>
                  <a:lnTo>
                    <a:pt x="363219" y="214630"/>
                  </a:lnTo>
                  <a:close/>
                </a:path>
                <a:path w="367665" h="368935">
                  <a:moveTo>
                    <a:pt x="271157" y="214630"/>
                  </a:moveTo>
                  <a:lnTo>
                    <a:pt x="96126" y="214630"/>
                  </a:lnTo>
                  <a:lnTo>
                    <a:pt x="98996" y="218313"/>
                  </a:lnTo>
                  <a:lnTo>
                    <a:pt x="98996" y="268681"/>
                  </a:lnTo>
                  <a:lnTo>
                    <a:pt x="267576" y="268681"/>
                  </a:lnTo>
                  <a:lnTo>
                    <a:pt x="267576" y="218313"/>
                  </a:lnTo>
                  <a:lnTo>
                    <a:pt x="271157" y="214630"/>
                  </a:lnTo>
                  <a:close/>
                </a:path>
                <a:path w="367665" h="368935">
                  <a:moveTo>
                    <a:pt x="267576" y="99441"/>
                  </a:moveTo>
                  <a:lnTo>
                    <a:pt x="98996" y="99441"/>
                  </a:lnTo>
                  <a:lnTo>
                    <a:pt x="98996" y="149860"/>
                  </a:lnTo>
                  <a:lnTo>
                    <a:pt x="96126" y="153416"/>
                  </a:lnTo>
                  <a:lnTo>
                    <a:pt x="271157" y="153416"/>
                  </a:lnTo>
                  <a:lnTo>
                    <a:pt x="267576" y="149860"/>
                  </a:lnTo>
                  <a:lnTo>
                    <a:pt x="267576" y="99441"/>
                  </a:lnTo>
                  <a:close/>
                </a:path>
                <a:path w="367665" h="368935">
                  <a:moveTo>
                    <a:pt x="336882" y="84328"/>
                  </a:moveTo>
                  <a:lnTo>
                    <a:pt x="279768" y="84328"/>
                  </a:lnTo>
                  <a:lnTo>
                    <a:pt x="282638" y="87884"/>
                  </a:lnTo>
                  <a:lnTo>
                    <a:pt x="282638" y="149860"/>
                  </a:lnTo>
                  <a:lnTo>
                    <a:pt x="279768" y="153416"/>
                  </a:lnTo>
                  <a:lnTo>
                    <a:pt x="363136" y="153416"/>
                  </a:lnTo>
                  <a:lnTo>
                    <a:pt x="360704" y="135246"/>
                  </a:lnTo>
                  <a:lnTo>
                    <a:pt x="342149" y="91157"/>
                  </a:lnTo>
                  <a:lnTo>
                    <a:pt x="336882" y="84328"/>
                  </a:lnTo>
                  <a:close/>
                </a:path>
                <a:path w="367665" h="368935">
                  <a:moveTo>
                    <a:pt x="217360" y="84328"/>
                  </a:moveTo>
                  <a:lnTo>
                    <a:pt x="149212" y="84328"/>
                  </a:lnTo>
                  <a:lnTo>
                    <a:pt x="152793" y="87884"/>
                  </a:lnTo>
                  <a:lnTo>
                    <a:pt x="152793" y="96520"/>
                  </a:lnTo>
                  <a:lnTo>
                    <a:pt x="149212" y="99441"/>
                  </a:lnTo>
                  <a:lnTo>
                    <a:pt x="217360" y="99441"/>
                  </a:lnTo>
                  <a:lnTo>
                    <a:pt x="213766" y="96520"/>
                  </a:lnTo>
                  <a:lnTo>
                    <a:pt x="213766" y="87884"/>
                  </a:lnTo>
                  <a:lnTo>
                    <a:pt x="217360" y="84328"/>
                  </a:lnTo>
                  <a:close/>
                </a:path>
              </a:pathLst>
            </a:custGeom>
            <a:solidFill>
              <a:srgbClr val="85BB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893814" y="2630551"/>
            <a:ext cx="4520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b="1" spc="50" dirty="0">
                <a:latin typeface="Calibri"/>
                <a:cs typeface="Calibri"/>
              </a:rPr>
              <a:t>Desktop</a:t>
            </a:r>
            <a:r>
              <a:rPr sz="900" b="1" spc="-30" dirty="0">
                <a:latin typeface="Calibri"/>
                <a:cs typeface="Calibri"/>
              </a:rPr>
              <a:t> </a:t>
            </a:r>
            <a:r>
              <a:rPr sz="900" b="1" spc="35" dirty="0">
                <a:latin typeface="Calibri"/>
                <a:cs typeface="Calibri"/>
              </a:rPr>
              <a:t>Applications</a:t>
            </a:r>
            <a:r>
              <a:rPr sz="900" b="1" spc="-10" dirty="0">
                <a:latin typeface="Calibri"/>
                <a:cs typeface="Calibri"/>
              </a:rPr>
              <a:t> </a:t>
            </a:r>
            <a:r>
              <a:rPr sz="900" dirty="0">
                <a:latin typeface="Arial Unicode MS"/>
                <a:cs typeface="Arial Unicode MS"/>
              </a:rPr>
              <a:t>–</a:t>
            </a:r>
            <a:r>
              <a:rPr sz="900" spc="-10" dirty="0">
                <a:latin typeface="Arial Unicode MS"/>
                <a:cs typeface="Arial Unicode MS"/>
              </a:rPr>
              <a:t> </a:t>
            </a:r>
            <a:r>
              <a:rPr sz="900" spc="20" dirty="0">
                <a:latin typeface="Arial Unicode MS"/>
                <a:cs typeface="Arial Unicode MS"/>
              </a:rPr>
              <a:t>Desktop</a:t>
            </a:r>
            <a:r>
              <a:rPr sz="900" spc="-25" dirty="0">
                <a:latin typeface="Arial Unicode MS"/>
                <a:cs typeface="Arial Unicode MS"/>
              </a:rPr>
              <a:t> </a:t>
            </a:r>
            <a:r>
              <a:rPr sz="900" spc="20" dirty="0">
                <a:latin typeface="Arial Unicode MS"/>
                <a:cs typeface="Arial Unicode MS"/>
              </a:rPr>
              <a:t>applications</a:t>
            </a:r>
            <a:r>
              <a:rPr sz="900" spc="-35" dirty="0">
                <a:latin typeface="Arial Unicode MS"/>
                <a:cs typeface="Arial Unicode MS"/>
              </a:rPr>
              <a:t> </a:t>
            </a:r>
            <a:r>
              <a:rPr sz="900" spc="15" dirty="0">
                <a:latin typeface="Arial Unicode MS"/>
                <a:cs typeface="Arial Unicode MS"/>
              </a:rPr>
              <a:t>typically</a:t>
            </a:r>
            <a:r>
              <a:rPr sz="900" spc="-35" dirty="0">
                <a:latin typeface="Arial Unicode MS"/>
                <a:cs typeface="Arial Unicode MS"/>
              </a:rPr>
              <a:t> </a:t>
            </a:r>
            <a:r>
              <a:rPr sz="900" spc="10" dirty="0">
                <a:latin typeface="Arial Unicode MS"/>
                <a:cs typeface="Arial Unicode MS"/>
              </a:rPr>
              <a:t>have</a:t>
            </a:r>
            <a:r>
              <a:rPr sz="900" spc="-25" dirty="0">
                <a:latin typeface="Arial Unicode MS"/>
                <a:cs typeface="Arial Unicode MS"/>
              </a:rPr>
              <a:t> </a:t>
            </a:r>
            <a:r>
              <a:rPr sz="900" spc="30" dirty="0">
                <a:latin typeface="Arial Unicode MS"/>
                <a:cs typeface="Arial Unicode MS"/>
              </a:rPr>
              <a:t>high</a:t>
            </a:r>
            <a:r>
              <a:rPr sz="900" spc="-15" dirty="0">
                <a:latin typeface="Arial Unicode MS"/>
                <a:cs typeface="Arial Unicode MS"/>
              </a:rPr>
              <a:t> </a:t>
            </a:r>
            <a:r>
              <a:rPr sz="900" spc="35" dirty="0">
                <a:latin typeface="Arial Unicode MS"/>
                <a:cs typeface="Arial Unicode MS"/>
              </a:rPr>
              <a:t>performance</a:t>
            </a:r>
            <a:r>
              <a:rPr sz="900" spc="-25" dirty="0">
                <a:latin typeface="Arial Unicode MS"/>
                <a:cs typeface="Arial Unicode MS"/>
              </a:rPr>
              <a:t> </a:t>
            </a:r>
            <a:r>
              <a:rPr sz="900" spc="30" dirty="0">
                <a:latin typeface="Arial Unicode MS"/>
                <a:cs typeface="Arial Unicode MS"/>
              </a:rPr>
              <a:t>and</a:t>
            </a:r>
            <a:r>
              <a:rPr sz="900" spc="-40" dirty="0">
                <a:latin typeface="Arial Unicode MS"/>
                <a:cs typeface="Arial Unicode MS"/>
              </a:rPr>
              <a:t> </a:t>
            </a:r>
            <a:r>
              <a:rPr sz="900" spc="35" dirty="0">
                <a:latin typeface="Arial Unicode MS"/>
                <a:cs typeface="Arial Unicode MS"/>
              </a:rPr>
              <a:t>low  </a:t>
            </a:r>
            <a:r>
              <a:rPr sz="900" spc="15" dirty="0">
                <a:latin typeface="Arial Unicode MS"/>
                <a:cs typeface="Arial Unicode MS"/>
              </a:rPr>
              <a:t>latency</a:t>
            </a:r>
            <a:r>
              <a:rPr sz="900" spc="-30" dirty="0">
                <a:latin typeface="Arial Unicode MS"/>
                <a:cs typeface="Arial Unicode MS"/>
              </a:rPr>
              <a:t> </a:t>
            </a:r>
            <a:r>
              <a:rPr sz="900" spc="30" dirty="0">
                <a:latin typeface="Arial Unicode MS"/>
                <a:cs typeface="Arial Unicode MS"/>
              </a:rPr>
              <a:t>requirements;</a:t>
            </a:r>
            <a:r>
              <a:rPr sz="900" spc="-30" dirty="0">
                <a:latin typeface="Arial Unicode MS"/>
                <a:cs typeface="Arial Unicode MS"/>
              </a:rPr>
              <a:t> </a:t>
            </a:r>
            <a:r>
              <a:rPr sz="900" spc="10" dirty="0">
                <a:latin typeface="Arial Unicode MS"/>
                <a:cs typeface="Arial Unicode MS"/>
              </a:rPr>
              <a:t>hence,</a:t>
            </a:r>
            <a:r>
              <a:rPr sz="900" spc="-50" dirty="0">
                <a:latin typeface="Arial Unicode MS"/>
                <a:cs typeface="Arial Unicode MS"/>
              </a:rPr>
              <a:t> </a:t>
            </a:r>
            <a:r>
              <a:rPr sz="900" spc="35" dirty="0">
                <a:latin typeface="Arial Unicode MS"/>
                <a:cs typeface="Arial Unicode MS"/>
              </a:rPr>
              <a:t>recommended</a:t>
            </a:r>
            <a:r>
              <a:rPr sz="900" spc="-65" dirty="0">
                <a:latin typeface="Arial Unicode MS"/>
                <a:cs typeface="Arial Unicode MS"/>
              </a:rPr>
              <a:t> </a:t>
            </a:r>
            <a:r>
              <a:rPr sz="900" spc="50" dirty="0">
                <a:latin typeface="Arial Unicode MS"/>
                <a:cs typeface="Arial Unicode MS"/>
              </a:rPr>
              <a:t>to</a:t>
            </a:r>
            <a:r>
              <a:rPr sz="900" spc="-15" dirty="0">
                <a:latin typeface="Arial Unicode MS"/>
                <a:cs typeface="Arial Unicode MS"/>
              </a:rPr>
              <a:t> </a:t>
            </a:r>
            <a:r>
              <a:rPr sz="900" spc="35" dirty="0">
                <a:latin typeface="Arial Unicode MS"/>
                <a:cs typeface="Arial Unicode MS"/>
              </a:rPr>
              <a:t>remain</a:t>
            </a:r>
            <a:r>
              <a:rPr sz="900" spc="-35" dirty="0">
                <a:latin typeface="Arial Unicode MS"/>
                <a:cs typeface="Arial Unicode MS"/>
              </a:rPr>
              <a:t> </a:t>
            </a:r>
            <a:r>
              <a:rPr sz="900" spc="-15" dirty="0">
                <a:latin typeface="Arial Unicode MS"/>
                <a:cs typeface="Arial Unicode MS"/>
              </a:rPr>
              <a:t>as</a:t>
            </a:r>
            <a:r>
              <a:rPr sz="900" spc="-20" dirty="0">
                <a:latin typeface="Arial Unicode MS"/>
                <a:cs typeface="Arial Unicode MS"/>
              </a:rPr>
              <a:t> </a:t>
            </a:r>
            <a:r>
              <a:rPr sz="900" spc="-5" dirty="0">
                <a:latin typeface="Arial Unicode MS"/>
                <a:cs typeface="Arial Unicode MS"/>
              </a:rPr>
              <a:t>is.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893814" y="3081654"/>
            <a:ext cx="460311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b="1" spc="35" dirty="0">
                <a:latin typeface="Calibri"/>
                <a:cs typeface="Calibri"/>
              </a:rPr>
              <a:t>Infrastructure</a:t>
            </a:r>
            <a:r>
              <a:rPr sz="900" b="1" spc="5" dirty="0">
                <a:latin typeface="Calibri"/>
                <a:cs typeface="Calibri"/>
              </a:rPr>
              <a:t> </a:t>
            </a:r>
            <a:r>
              <a:rPr sz="900" b="1" spc="45" dirty="0">
                <a:latin typeface="Calibri"/>
                <a:cs typeface="Calibri"/>
              </a:rPr>
              <a:t>Management</a:t>
            </a:r>
            <a:r>
              <a:rPr sz="900" b="1" dirty="0">
                <a:latin typeface="Calibri"/>
                <a:cs typeface="Calibri"/>
              </a:rPr>
              <a:t> </a:t>
            </a:r>
            <a:r>
              <a:rPr sz="900" b="1" spc="30" dirty="0">
                <a:latin typeface="Calibri"/>
                <a:cs typeface="Calibri"/>
              </a:rPr>
              <a:t>Applications</a:t>
            </a:r>
            <a:r>
              <a:rPr sz="900" b="1" spc="5" dirty="0">
                <a:latin typeface="Calibri"/>
                <a:cs typeface="Calibri"/>
              </a:rPr>
              <a:t> </a:t>
            </a:r>
            <a:r>
              <a:rPr sz="900" dirty="0">
                <a:latin typeface="Arial Unicode MS"/>
                <a:cs typeface="Arial Unicode MS"/>
              </a:rPr>
              <a:t>–</a:t>
            </a:r>
            <a:r>
              <a:rPr sz="900" spc="20" dirty="0">
                <a:latin typeface="Arial Unicode MS"/>
                <a:cs typeface="Arial Unicode MS"/>
              </a:rPr>
              <a:t> </a:t>
            </a:r>
            <a:r>
              <a:rPr sz="900" spc="30" dirty="0">
                <a:latin typeface="Arial Unicode MS"/>
                <a:cs typeface="Arial Unicode MS"/>
              </a:rPr>
              <a:t>Infrastructure</a:t>
            </a:r>
            <a:r>
              <a:rPr sz="900" spc="-25" dirty="0">
                <a:latin typeface="Arial Unicode MS"/>
                <a:cs typeface="Arial Unicode MS"/>
              </a:rPr>
              <a:t> </a:t>
            </a:r>
            <a:r>
              <a:rPr sz="900" spc="30" dirty="0">
                <a:latin typeface="Arial Unicode MS"/>
                <a:cs typeface="Arial Unicode MS"/>
              </a:rPr>
              <a:t>management</a:t>
            </a:r>
            <a:r>
              <a:rPr sz="900" spc="-30" dirty="0">
                <a:latin typeface="Arial Unicode MS"/>
                <a:cs typeface="Arial Unicode MS"/>
              </a:rPr>
              <a:t> </a:t>
            </a:r>
            <a:r>
              <a:rPr sz="900" spc="20" dirty="0">
                <a:latin typeface="Arial Unicode MS"/>
                <a:cs typeface="Arial Unicode MS"/>
              </a:rPr>
              <a:t>applications</a:t>
            </a:r>
            <a:r>
              <a:rPr sz="900" spc="-20" dirty="0">
                <a:latin typeface="Arial Unicode MS"/>
                <a:cs typeface="Arial Unicode MS"/>
              </a:rPr>
              <a:t> </a:t>
            </a:r>
            <a:r>
              <a:rPr sz="900" spc="20" dirty="0">
                <a:latin typeface="Arial Unicode MS"/>
                <a:cs typeface="Arial Unicode MS"/>
              </a:rPr>
              <a:t>are  </a:t>
            </a:r>
            <a:r>
              <a:rPr sz="900" spc="40" dirty="0">
                <a:latin typeface="Arial Unicode MS"/>
                <a:cs typeface="Arial Unicode MS"/>
              </a:rPr>
              <a:t>better </a:t>
            </a:r>
            <a:r>
              <a:rPr sz="900" spc="30" dirty="0">
                <a:latin typeface="Arial Unicode MS"/>
                <a:cs typeface="Arial Unicode MS"/>
              </a:rPr>
              <a:t>positioned </a:t>
            </a:r>
            <a:r>
              <a:rPr sz="900" spc="45" dirty="0">
                <a:latin typeface="Arial Unicode MS"/>
                <a:cs typeface="Arial Unicode MS"/>
              </a:rPr>
              <a:t>on </a:t>
            </a:r>
            <a:r>
              <a:rPr sz="900" spc="30" dirty="0">
                <a:latin typeface="Arial Unicode MS"/>
                <a:cs typeface="Arial Unicode MS"/>
              </a:rPr>
              <a:t>premise </a:t>
            </a:r>
            <a:r>
              <a:rPr sz="900" spc="45" dirty="0">
                <a:latin typeface="Arial Unicode MS"/>
                <a:cs typeface="Arial Unicode MS"/>
              </a:rPr>
              <a:t>with </a:t>
            </a:r>
            <a:r>
              <a:rPr sz="900" spc="35" dirty="0">
                <a:latin typeface="Arial Unicode MS"/>
                <a:cs typeface="Arial Unicode MS"/>
              </a:rPr>
              <a:t>the infrastructure </a:t>
            </a:r>
            <a:r>
              <a:rPr sz="900" spc="15" dirty="0">
                <a:latin typeface="Arial Unicode MS"/>
                <a:cs typeface="Arial Unicode MS"/>
              </a:rPr>
              <a:t>appliances </a:t>
            </a:r>
            <a:r>
              <a:rPr sz="900" spc="40" dirty="0">
                <a:latin typeface="Arial Unicode MS"/>
                <a:cs typeface="Arial Unicode MS"/>
              </a:rPr>
              <a:t>that </a:t>
            </a:r>
            <a:r>
              <a:rPr sz="900" spc="35" dirty="0">
                <a:latin typeface="Arial Unicode MS"/>
                <a:cs typeface="Arial Unicode MS"/>
              </a:rPr>
              <a:t>the </a:t>
            </a:r>
            <a:r>
              <a:rPr sz="900" spc="20" dirty="0">
                <a:latin typeface="Arial Unicode MS"/>
                <a:cs typeface="Arial Unicode MS"/>
              </a:rPr>
              <a:t>applications  </a:t>
            </a:r>
            <a:r>
              <a:rPr sz="900" spc="30" dirty="0">
                <a:latin typeface="Arial Unicode MS"/>
                <a:cs typeface="Arial Unicode MS"/>
              </a:rPr>
              <a:t>communicate</a:t>
            </a:r>
            <a:r>
              <a:rPr sz="900" spc="-55" dirty="0">
                <a:latin typeface="Arial Unicode MS"/>
                <a:cs typeface="Arial Unicode MS"/>
              </a:rPr>
              <a:t> </a:t>
            </a:r>
            <a:r>
              <a:rPr sz="900" spc="30" dirty="0">
                <a:latin typeface="Arial Unicode MS"/>
                <a:cs typeface="Arial Unicode MS"/>
              </a:rPr>
              <a:t>with.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893814" y="3657092"/>
            <a:ext cx="4742815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b="1" spc="45" dirty="0">
                <a:latin typeface="Calibri"/>
                <a:cs typeface="Calibri"/>
              </a:rPr>
              <a:t>Hardware</a:t>
            </a:r>
            <a:r>
              <a:rPr sz="900" b="1" spc="-20" dirty="0">
                <a:latin typeface="Calibri"/>
                <a:cs typeface="Calibri"/>
              </a:rPr>
              <a:t> </a:t>
            </a:r>
            <a:r>
              <a:rPr sz="900" b="1" spc="50" dirty="0">
                <a:latin typeface="Calibri"/>
                <a:cs typeface="Calibri"/>
              </a:rPr>
              <a:t>Dependencies</a:t>
            </a:r>
            <a:r>
              <a:rPr sz="900" b="1" dirty="0">
                <a:latin typeface="Calibri"/>
                <a:cs typeface="Calibri"/>
              </a:rPr>
              <a:t> </a:t>
            </a:r>
            <a:r>
              <a:rPr sz="900" dirty="0">
                <a:latin typeface="Arial Unicode MS"/>
                <a:cs typeface="Arial Unicode MS"/>
              </a:rPr>
              <a:t>–</a:t>
            </a:r>
            <a:r>
              <a:rPr sz="900" spc="-15" dirty="0">
                <a:latin typeface="Arial Unicode MS"/>
                <a:cs typeface="Arial Unicode MS"/>
              </a:rPr>
              <a:t> </a:t>
            </a:r>
            <a:r>
              <a:rPr sz="900" spc="20" dirty="0">
                <a:latin typeface="Arial Unicode MS"/>
                <a:cs typeface="Arial Unicode MS"/>
              </a:rPr>
              <a:t>Configurations</a:t>
            </a:r>
            <a:r>
              <a:rPr sz="900" spc="-25" dirty="0">
                <a:latin typeface="Arial Unicode MS"/>
                <a:cs typeface="Arial Unicode MS"/>
              </a:rPr>
              <a:t> </a:t>
            </a:r>
            <a:r>
              <a:rPr sz="900" spc="40" dirty="0">
                <a:latin typeface="Arial Unicode MS"/>
                <a:cs typeface="Arial Unicode MS"/>
              </a:rPr>
              <a:t>that</a:t>
            </a:r>
            <a:r>
              <a:rPr sz="900" spc="-30" dirty="0">
                <a:latin typeface="Arial Unicode MS"/>
                <a:cs typeface="Arial Unicode MS"/>
              </a:rPr>
              <a:t> </a:t>
            </a:r>
            <a:r>
              <a:rPr sz="900" spc="25" dirty="0">
                <a:latin typeface="Arial Unicode MS"/>
                <a:cs typeface="Arial Unicode MS"/>
              </a:rPr>
              <a:t>make</a:t>
            </a:r>
            <a:r>
              <a:rPr sz="900" spc="-15" dirty="0">
                <a:latin typeface="Arial Unicode MS"/>
                <a:cs typeface="Arial Unicode MS"/>
              </a:rPr>
              <a:t> </a:t>
            </a:r>
            <a:r>
              <a:rPr sz="900" spc="10" dirty="0">
                <a:latin typeface="Arial Unicode MS"/>
                <a:cs typeface="Arial Unicode MS"/>
              </a:rPr>
              <a:t>use</a:t>
            </a:r>
            <a:r>
              <a:rPr sz="900" spc="-20" dirty="0">
                <a:latin typeface="Arial Unicode MS"/>
                <a:cs typeface="Arial Unicode MS"/>
              </a:rPr>
              <a:t> </a:t>
            </a:r>
            <a:r>
              <a:rPr sz="900" spc="45" dirty="0">
                <a:latin typeface="Arial Unicode MS"/>
                <a:cs typeface="Arial Unicode MS"/>
              </a:rPr>
              <a:t>of</a:t>
            </a:r>
            <a:r>
              <a:rPr sz="900" spc="-20" dirty="0">
                <a:latin typeface="Arial Unicode MS"/>
                <a:cs typeface="Arial Unicode MS"/>
              </a:rPr>
              <a:t> </a:t>
            </a:r>
            <a:r>
              <a:rPr sz="900" spc="30" dirty="0">
                <a:latin typeface="Arial Unicode MS"/>
                <a:cs typeface="Arial Unicode MS"/>
              </a:rPr>
              <a:t>high</a:t>
            </a:r>
            <a:r>
              <a:rPr sz="900" spc="-15" dirty="0">
                <a:latin typeface="Arial Unicode MS"/>
                <a:cs typeface="Arial Unicode MS"/>
              </a:rPr>
              <a:t> </a:t>
            </a:r>
            <a:r>
              <a:rPr sz="900" spc="15" dirty="0">
                <a:latin typeface="Arial Unicode MS"/>
                <a:cs typeface="Arial Unicode MS"/>
              </a:rPr>
              <a:t>specification,</a:t>
            </a:r>
            <a:r>
              <a:rPr sz="900" spc="-45" dirty="0">
                <a:latin typeface="Arial Unicode MS"/>
                <a:cs typeface="Arial Unicode MS"/>
              </a:rPr>
              <a:t> </a:t>
            </a:r>
            <a:r>
              <a:rPr sz="900" spc="25" dirty="0">
                <a:latin typeface="Arial Unicode MS"/>
                <a:cs typeface="Arial Unicode MS"/>
              </a:rPr>
              <a:t>obsolete</a:t>
            </a:r>
            <a:r>
              <a:rPr sz="900" spc="-30" dirty="0">
                <a:latin typeface="Arial Unicode MS"/>
                <a:cs typeface="Arial Unicode MS"/>
              </a:rPr>
              <a:t> </a:t>
            </a:r>
            <a:r>
              <a:rPr sz="900" spc="50" dirty="0">
                <a:latin typeface="Arial Unicode MS"/>
                <a:cs typeface="Arial Unicode MS"/>
              </a:rPr>
              <a:t>or  </a:t>
            </a:r>
            <a:r>
              <a:rPr sz="900" spc="35" dirty="0">
                <a:latin typeface="Arial Unicode MS"/>
                <a:cs typeface="Arial Unicode MS"/>
              </a:rPr>
              <a:t>rare </a:t>
            </a:r>
            <a:r>
              <a:rPr sz="900" spc="40" dirty="0">
                <a:latin typeface="Arial Unicode MS"/>
                <a:cs typeface="Arial Unicode MS"/>
              </a:rPr>
              <a:t>equipment </a:t>
            </a:r>
            <a:r>
              <a:rPr sz="900" spc="25" dirty="0">
                <a:latin typeface="Arial Unicode MS"/>
                <a:cs typeface="Arial Unicode MS"/>
              </a:rPr>
              <a:t>are </a:t>
            </a:r>
            <a:r>
              <a:rPr sz="900" spc="35" dirty="0">
                <a:latin typeface="Arial Unicode MS"/>
                <a:cs typeface="Arial Unicode MS"/>
              </a:rPr>
              <a:t>better </a:t>
            </a:r>
            <a:r>
              <a:rPr sz="900" spc="45" dirty="0">
                <a:latin typeface="Arial Unicode MS"/>
                <a:cs typeface="Arial Unicode MS"/>
              </a:rPr>
              <a:t>off </a:t>
            </a:r>
            <a:r>
              <a:rPr sz="900" spc="40" dirty="0">
                <a:latin typeface="Arial Unicode MS"/>
                <a:cs typeface="Arial Unicode MS"/>
              </a:rPr>
              <a:t>in </a:t>
            </a:r>
            <a:r>
              <a:rPr sz="900" spc="35" dirty="0">
                <a:latin typeface="Arial Unicode MS"/>
                <a:cs typeface="Arial Unicode MS"/>
              </a:rPr>
              <a:t>the </a:t>
            </a:r>
            <a:r>
              <a:rPr sz="900" spc="15" dirty="0">
                <a:latin typeface="Arial Unicode MS"/>
                <a:cs typeface="Arial Unicode MS"/>
              </a:rPr>
              <a:t>Data Centre </a:t>
            </a:r>
            <a:r>
              <a:rPr sz="900" spc="30" dirty="0">
                <a:latin typeface="Arial Unicode MS"/>
                <a:cs typeface="Arial Unicode MS"/>
              </a:rPr>
              <a:t>and may </a:t>
            </a:r>
            <a:r>
              <a:rPr sz="900" spc="50" dirty="0">
                <a:latin typeface="Arial Unicode MS"/>
                <a:cs typeface="Arial Unicode MS"/>
              </a:rPr>
              <a:t>not </a:t>
            </a:r>
            <a:r>
              <a:rPr sz="900" spc="25" dirty="0">
                <a:latin typeface="Arial Unicode MS"/>
                <a:cs typeface="Arial Unicode MS"/>
              </a:rPr>
              <a:t>be </a:t>
            </a:r>
            <a:r>
              <a:rPr sz="900" spc="35" dirty="0">
                <a:latin typeface="Arial Unicode MS"/>
                <a:cs typeface="Arial Unicode MS"/>
              </a:rPr>
              <a:t>supported </a:t>
            </a:r>
            <a:r>
              <a:rPr sz="900" spc="15" dirty="0">
                <a:latin typeface="Arial Unicode MS"/>
                <a:cs typeface="Arial Unicode MS"/>
              </a:rPr>
              <a:t>Cloud  </a:t>
            </a:r>
            <a:r>
              <a:rPr sz="900" spc="25" dirty="0">
                <a:latin typeface="Arial Unicode MS"/>
                <a:cs typeface="Arial Unicode MS"/>
              </a:rPr>
              <a:t>products.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893814" y="4232909"/>
            <a:ext cx="4462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b="1" spc="35" dirty="0">
                <a:latin typeface="Calibri"/>
                <a:cs typeface="Calibri"/>
              </a:rPr>
              <a:t>Security</a:t>
            </a:r>
            <a:r>
              <a:rPr sz="900" b="1" spc="-10" dirty="0">
                <a:latin typeface="Calibri"/>
                <a:cs typeface="Calibri"/>
              </a:rPr>
              <a:t> </a:t>
            </a:r>
            <a:r>
              <a:rPr sz="900" b="1" spc="35" dirty="0">
                <a:latin typeface="Calibri"/>
                <a:cs typeface="Calibri"/>
              </a:rPr>
              <a:t>Infrastructure</a:t>
            </a:r>
            <a:r>
              <a:rPr sz="900" b="1" spc="-15" dirty="0">
                <a:latin typeface="Calibri"/>
                <a:cs typeface="Calibri"/>
              </a:rPr>
              <a:t> </a:t>
            </a:r>
            <a:r>
              <a:rPr sz="900" dirty="0">
                <a:latin typeface="Arial Unicode MS"/>
                <a:cs typeface="Arial Unicode MS"/>
              </a:rPr>
              <a:t>–</a:t>
            </a:r>
            <a:r>
              <a:rPr sz="900" spc="-20" dirty="0">
                <a:latin typeface="Arial Unicode MS"/>
                <a:cs typeface="Arial Unicode MS"/>
              </a:rPr>
              <a:t> </a:t>
            </a:r>
            <a:r>
              <a:rPr sz="900" spc="10" dirty="0">
                <a:latin typeface="Arial Unicode MS"/>
                <a:cs typeface="Arial Unicode MS"/>
              </a:rPr>
              <a:t>Security</a:t>
            </a:r>
            <a:r>
              <a:rPr sz="900" spc="-35" dirty="0">
                <a:latin typeface="Arial Unicode MS"/>
                <a:cs typeface="Arial Unicode MS"/>
              </a:rPr>
              <a:t> </a:t>
            </a:r>
            <a:r>
              <a:rPr sz="900" spc="35" dirty="0">
                <a:latin typeface="Arial Unicode MS"/>
                <a:cs typeface="Arial Unicode MS"/>
              </a:rPr>
              <a:t>infrastructure</a:t>
            </a:r>
            <a:r>
              <a:rPr sz="900" spc="-50" dirty="0">
                <a:latin typeface="Arial Unicode MS"/>
                <a:cs typeface="Arial Unicode MS"/>
              </a:rPr>
              <a:t> </a:t>
            </a:r>
            <a:r>
              <a:rPr sz="900" spc="30" dirty="0">
                <a:latin typeface="Arial Unicode MS"/>
                <a:cs typeface="Arial Unicode MS"/>
              </a:rPr>
              <a:t>should</a:t>
            </a:r>
            <a:r>
              <a:rPr sz="900" spc="-40" dirty="0">
                <a:latin typeface="Arial Unicode MS"/>
                <a:cs typeface="Arial Unicode MS"/>
              </a:rPr>
              <a:t> </a:t>
            </a:r>
            <a:r>
              <a:rPr sz="900" spc="35" dirty="0">
                <a:latin typeface="Arial Unicode MS"/>
                <a:cs typeface="Arial Unicode MS"/>
              </a:rPr>
              <a:t>remain</a:t>
            </a:r>
            <a:r>
              <a:rPr sz="900" spc="-35" dirty="0">
                <a:latin typeface="Arial Unicode MS"/>
                <a:cs typeface="Arial Unicode MS"/>
              </a:rPr>
              <a:t> </a:t>
            </a:r>
            <a:r>
              <a:rPr sz="900" spc="45" dirty="0">
                <a:latin typeface="Arial Unicode MS"/>
                <a:cs typeface="Arial Unicode MS"/>
              </a:rPr>
              <a:t>on</a:t>
            </a:r>
            <a:r>
              <a:rPr sz="900" spc="-20" dirty="0">
                <a:latin typeface="Arial Unicode MS"/>
                <a:cs typeface="Arial Unicode MS"/>
              </a:rPr>
              <a:t> </a:t>
            </a:r>
            <a:r>
              <a:rPr sz="900" spc="30" dirty="0">
                <a:latin typeface="Arial Unicode MS"/>
                <a:cs typeface="Arial Unicode MS"/>
              </a:rPr>
              <a:t>premise</a:t>
            </a:r>
            <a:r>
              <a:rPr sz="900" spc="-50" dirty="0">
                <a:latin typeface="Arial Unicode MS"/>
                <a:cs typeface="Arial Unicode MS"/>
              </a:rPr>
              <a:t> </a:t>
            </a:r>
            <a:r>
              <a:rPr sz="900" spc="50" dirty="0">
                <a:latin typeface="Arial Unicode MS"/>
                <a:cs typeface="Arial Unicode MS"/>
              </a:rPr>
              <a:t>to</a:t>
            </a:r>
            <a:r>
              <a:rPr sz="900" spc="-15" dirty="0">
                <a:latin typeface="Arial Unicode MS"/>
                <a:cs typeface="Arial Unicode MS"/>
              </a:rPr>
              <a:t> </a:t>
            </a:r>
            <a:r>
              <a:rPr sz="900" spc="25" dirty="0">
                <a:latin typeface="Arial Unicode MS"/>
                <a:cs typeface="Arial Unicode MS"/>
              </a:rPr>
              <a:t>ensure  </a:t>
            </a:r>
            <a:r>
              <a:rPr sz="900" spc="40" dirty="0">
                <a:latin typeface="Arial Unicode MS"/>
                <a:cs typeface="Arial Unicode MS"/>
              </a:rPr>
              <a:t>proximity</a:t>
            </a:r>
            <a:r>
              <a:rPr sz="900" spc="-35" dirty="0">
                <a:latin typeface="Arial Unicode MS"/>
                <a:cs typeface="Arial Unicode MS"/>
              </a:rPr>
              <a:t> </a:t>
            </a:r>
            <a:r>
              <a:rPr sz="900" spc="50" dirty="0">
                <a:latin typeface="Arial Unicode MS"/>
                <a:cs typeface="Arial Unicode MS"/>
              </a:rPr>
              <a:t>to</a:t>
            </a:r>
            <a:r>
              <a:rPr sz="900" spc="-15" dirty="0">
                <a:latin typeface="Arial Unicode MS"/>
                <a:cs typeface="Arial Unicode MS"/>
              </a:rPr>
              <a:t> </a:t>
            </a:r>
            <a:r>
              <a:rPr sz="900" spc="35" dirty="0">
                <a:latin typeface="Arial Unicode MS"/>
                <a:cs typeface="Arial Unicode MS"/>
              </a:rPr>
              <a:t>the</a:t>
            </a:r>
            <a:r>
              <a:rPr sz="900" spc="-25" dirty="0">
                <a:latin typeface="Arial Unicode MS"/>
                <a:cs typeface="Arial Unicode MS"/>
              </a:rPr>
              <a:t> </a:t>
            </a:r>
            <a:r>
              <a:rPr sz="900" spc="40" dirty="0">
                <a:latin typeface="Arial Unicode MS"/>
                <a:cs typeface="Arial Unicode MS"/>
              </a:rPr>
              <a:t>environment</a:t>
            </a:r>
            <a:r>
              <a:rPr sz="900" spc="-50" dirty="0">
                <a:latin typeface="Arial Unicode MS"/>
                <a:cs typeface="Arial Unicode MS"/>
              </a:rPr>
              <a:t> </a:t>
            </a:r>
            <a:r>
              <a:rPr sz="900" spc="30" dirty="0">
                <a:latin typeface="Arial Unicode MS"/>
                <a:cs typeface="Arial Unicode MS"/>
              </a:rPr>
              <a:t>and</a:t>
            </a:r>
            <a:r>
              <a:rPr sz="900" spc="-25" dirty="0">
                <a:latin typeface="Arial Unicode MS"/>
                <a:cs typeface="Arial Unicode MS"/>
              </a:rPr>
              <a:t> </a:t>
            </a:r>
            <a:r>
              <a:rPr sz="900" spc="25" dirty="0">
                <a:latin typeface="Arial Unicode MS"/>
                <a:cs typeface="Arial Unicode MS"/>
              </a:rPr>
              <a:t>related</a:t>
            </a:r>
            <a:r>
              <a:rPr sz="900" spc="-50" dirty="0">
                <a:latin typeface="Arial Unicode MS"/>
                <a:cs typeface="Arial Unicode MS"/>
              </a:rPr>
              <a:t> </a:t>
            </a:r>
            <a:r>
              <a:rPr sz="900" spc="10" dirty="0">
                <a:latin typeface="Arial Unicode MS"/>
                <a:cs typeface="Arial Unicode MS"/>
              </a:rPr>
              <a:t>appliances.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879717" y="4669663"/>
            <a:ext cx="4741545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b="1" spc="60" dirty="0">
                <a:latin typeface="Calibri"/>
                <a:cs typeface="Calibri"/>
              </a:rPr>
              <a:t>High</a:t>
            </a:r>
            <a:r>
              <a:rPr sz="900" b="1" spc="-35" dirty="0">
                <a:latin typeface="Calibri"/>
                <a:cs typeface="Calibri"/>
              </a:rPr>
              <a:t> </a:t>
            </a:r>
            <a:r>
              <a:rPr sz="900" b="1" spc="55" dirty="0">
                <a:latin typeface="Calibri"/>
                <a:cs typeface="Calibri"/>
              </a:rPr>
              <a:t>Degree</a:t>
            </a:r>
            <a:r>
              <a:rPr sz="900" b="1" spc="-10" dirty="0">
                <a:latin typeface="Calibri"/>
                <a:cs typeface="Calibri"/>
              </a:rPr>
              <a:t> </a:t>
            </a:r>
            <a:r>
              <a:rPr sz="900" b="1" spc="40" dirty="0">
                <a:latin typeface="Calibri"/>
                <a:cs typeface="Calibri"/>
              </a:rPr>
              <a:t>of</a:t>
            </a:r>
            <a:r>
              <a:rPr sz="900" b="1" spc="-5" dirty="0">
                <a:latin typeface="Calibri"/>
                <a:cs typeface="Calibri"/>
              </a:rPr>
              <a:t> </a:t>
            </a:r>
            <a:r>
              <a:rPr sz="900" b="1" spc="35" dirty="0">
                <a:latin typeface="Calibri"/>
                <a:cs typeface="Calibri"/>
              </a:rPr>
              <a:t>Integration</a:t>
            </a:r>
            <a:r>
              <a:rPr sz="900" b="1" spc="-20" dirty="0">
                <a:latin typeface="Calibri"/>
                <a:cs typeface="Calibri"/>
              </a:rPr>
              <a:t> </a:t>
            </a:r>
            <a:r>
              <a:rPr sz="900" dirty="0">
                <a:latin typeface="Arial Unicode MS"/>
                <a:cs typeface="Arial Unicode MS"/>
              </a:rPr>
              <a:t>–</a:t>
            </a:r>
            <a:r>
              <a:rPr sz="900" spc="5" dirty="0">
                <a:latin typeface="Arial Unicode MS"/>
                <a:cs typeface="Arial Unicode MS"/>
              </a:rPr>
              <a:t> </a:t>
            </a:r>
            <a:r>
              <a:rPr sz="900" spc="20" dirty="0">
                <a:latin typeface="Arial Unicode MS"/>
                <a:cs typeface="Arial Unicode MS"/>
              </a:rPr>
              <a:t>Applications</a:t>
            </a:r>
            <a:r>
              <a:rPr sz="900" spc="-40" dirty="0">
                <a:latin typeface="Arial Unicode MS"/>
                <a:cs typeface="Arial Unicode MS"/>
              </a:rPr>
              <a:t> </a:t>
            </a:r>
            <a:r>
              <a:rPr sz="900" spc="45" dirty="0">
                <a:latin typeface="Arial Unicode MS"/>
                <a:cs typeface="Arial Unicode MS"/>
              </a:rPr>
              <a:t>with</a:t>
            </a:r>
            <a:r>
              <a:rPr sz="900" spc="-10" dirty="0">
                <a:latin typeface="Arial Unicode MS"/>
                <a:cs typeface="Arial Unicode MS"/>
              </a:rPr>
              <a:t> </a:t>
            </a:r>
            <a:r>
              <a:rPr sz="900" dirty="0">
                <a:latin typeface="Arial Unicode MS"/>
                <a:cs typeface="Arial Unicode MS"/>
              </a:rPr>
              <a:t>a </a:t>
            </a:r>
            <a:r>
              <a:rPr sz="900" spc="15" dirty="0">
                <a:latin typeface="Arial Unicode MS"/>
                <a:cs typeface="Arial Unicode MS"/>
              </a:rPr>
              <a:t>large</a:t>
            </a:r>
            <a:r>
              <a:rPr sz="900" spc="-45" dirty="0">
                <a:latin typeface="Arial Unicode MS"/>
                <a:cs typeface="Arial Unicode MS"/>
              </a:rPr>
              <a:t> </a:t>
            </a:r>
            <a:r>
              <a:rPr sz="900" spc="45" dirty="0">
                <a:latin typeface="Arial Unicode MS"/>
                <a:cs typeface="Arial Unicode MS"/>
              </a:rPr>
              <a:t>amount</a:t>
            </a:r>
            <a:r>
              <a:rPr sz="900" spc="-10" dirty="0">
                <a:latin typeface="Arial Unicode MS"/>
                <a:cs typeface="Arial Unicode MS"/>
              </a:rPr>
              <a:t> </a:t>
            </a:r>
            <a:r>
              <a:rPr sz="900" spc="45" dirty="0">
                <a:latin typeface="Arial Unicode MS"/>
                <a:cs typeface="Arial Unicode MS"/>
              </a:rPr>
              <a:t>of</a:t>
            </a:r>
            <a:r>
              <a:rPr sz="900" spc="-15" dirty="0">
                <a:latin typeface="Arial Unicode MS"/>
                <a:cs typeface="Arial Unicode MS"/>
              </a:rPr>
              <a:t> </a:t>
            </a:r>
            <a:r>
              <a:rPr sz="900" spc="30" dirty="0">
                <a:latin typeface="Arial Unicode MS"/>
                <a:cs typeface="Arial Unicode MS"/>
              </a:rPr>
              <a:t>integration</a:t>
            </a:r>
            <a:r>
              <a:rPr sz="900" spc="-45" dirty="0">
                <a:latin typeface="Arial Unicode MS"/>
                <a:cs typeface="Arial Unicode MS"/>
              </a:rPr>
              <a:t> </a:t>
            </a:r>
            <a:r>
              <a:rPr sz="900" spc="25" dirty="0">
                <a:latin typeface="Arial Unicode MS"/>
                <a:cs typeface="Arial Unicode MS"/>
              </a:rPr>
              <a:t>need</a:t>
            </a:r>
            <a:r>
              <a:rPr sz="900" spc="-30" dirty="0">
                <a:latin typeface="Arial Unicode MS"/>
                <a:cs typeface="Arial Unicode MS"/>
              </a:rPr>
              <a:t> </a:t>
            </a:r>
            <a:r>
              <a:rPr sz="900" spc="50" dirty="0">
                <a:latin typeface="Arial Unicode MS"/>
                <a:cs typeface="Arial Unicode MS"/>
              </a:rPr>
              <a:t>to</a:t>
            </a:r>
            <a:r>
              <a:rPr sz="900" spc="-10" dirty="0">
                <a:latin typeface="Arial Unicode MS"/>
                <a:cs typeface="Arial Unicode MS"/>
              </a:rPr>
              <a:t> </a:t>
            </a:r>
            <a:r>
              <a:rPr sz="900" spc="10" dirty="0">
                <a:latin typeface="Arial Unicode MS"/>
                <a:cs typeface="Arial Unicode MS"/>
              </a:rPr>
              <a:t>have  </a:t>
            </a:r>
            <a:r>
              <a:rPr sz="900" spc="25" dirty="0">
                <a:latin typeface="Arial Unicode MS"/>
                <a:cs typeface="Arial Unicode MS"/>
              </a:rPr>
              <a:t>detailed </a:t>
            </a:r>
            <a:r>
              <a:rPr sz="900" spc="15" dirty="0">
                <a:latin typeface="Arial Unicode MS"/>
                <a:cs typeface="Arial Unicode MS"/>
              </a:rPr>
              <a:t>discovery </a:t>
            </a:r>
            <a:r>
              <a:rPr sz="900" spc="30" dirty="0">
                <a:latin typeface="Arial Unicode MS"/>
                <a:cs typeface="Arial Unicode MS"/>
              </a:rPr>
              <a:t>and </a:t>
            </a:r>
            <a:r>
              <a:rPr sz="900" spc="5" dirty="0">
                <a:latin typeface="Arial Unicode MS"/>
                <a:cs typeface="Arial Unicode MS"/>
              </a:rPr>
              <a:t>analysis </a:t>
            </a:r>
            <a:r>
              <a:rPr sz="900" spc="45" dirty="0">
                <a:latin typeface="Arial Unicode MS"/>
                <a:cs typeface="Arial Unicode MS"/>
              </a:rPr>
              <a:t>of </a:t>
            </a:r>
            <a:r>
              <a:rPr sz="900" spc="40" dirty="0">
                <a:latin typeface="Arial Unicode MS"/>
                <a:cs typeface="Arial Unicode MS"/>
              </a:rPr>
              <a:t>their </a:t>
            </a:r>
            <a:r>
              <a:rPr sz="900" spc="25" dirty="0">
                <a:latin typeface="Arial Unicode MS"/>
                <a:cs typeface="Arial Unicode MS"/>
              </a:rPr>
              <a:t>application flows </a:t>
            </a:r>
            <a:r>
              <a:rPr sz="900" spc="30" dirty="0">
                <a:latin typeface="Arial Unicode MS"/>
                <a:cs typeface="Arial Unicode MS"/>
              </a:rPr>
              <a:t>and </a:t>
            </a:r>
            <a:r>
              <a:rPr sz="900" spc="20" dirty="0">
                <a:latin typeface="Arial Unicode MS"/>
                <a:cs typeface="Arial Unicode MS"/>
              </a:rPr>
              <a:t>connections </a:t>
            </a:r>
            <a:r>
              <a:rPr sz="900" spc="50" dirty="0">
                <a:latin typeface="Arial Unicode MS"/>
                <a:cs typeface="Arial Unicode MS"/>
              </a:rPr>
              <a:t>to </a:t>
            </a:r>
            <a:r>
              <a:rPr sz="900" spc="40" dirty="0">
                <a:latin typeface="Arial Unicode MS"/>
                <a:cs typeface="Arial Unicode MS"/>
              </a:rPr>
              <a:t>other  </a:t>
            </a:r>
            <a:r>
              <a:rPr sz="900" spc="10" dirty="0">
                <a:latin typeface="Arial Unicode MS"/>
                <a:cs typeface="Arial Unicode MS"/>
              </a:rPr>
              <a:t>systems</a:t>
            </a:r>
            <a:r>
              <a:rPr sz="900" spc="-50" dirty="0">
                <a:latin typeface="Arial Unicode MS"/>
                <a:cs typeface="Arial Unicode MS"/>
              </a:rPr>
              <a:t> </a:t>
            </a:r>
            <a:r>
              <a:rPr sz="900" spc="50" dirty="0">
                <a:latin typeface="Arial Unicode MS"/>
                <a:cs typeface="Arial Unicode MS"/>
              </a:rPr>
              <a:t>to</a:t>
            </a:r>
            <a:r>
              <a:rPr sz="900" spc="-20" dirty="0">
                <a:latin typeface="Arial Unicode MS"/>
                <a:cs typeface="Arial Unicode MS"/>
              </a:rPr>
              <a:t> </a:t>
            </a:r>
            <a:r>
              <a:rPr sz="900" spc="25" dirty="0">
                <a:latin typeface="Arial Unicode MS"/>
                <a:cs typeface="Arial Unicode MS"/>
              </a:rPr>
              <a:t>ensure</a:t>
            </a:r>
            <a:r>
              <a:rPr sz="900" spc="-50" dirty="0">
                <a:latin typeface="Arial Unicode MS"/>
                <a:cs typeface="Arial Unicode MS"/>
              </a:rPr>
              <a:t> </a:t>
            </a:r>
            <a:r>
              <a:rPr sz="900" spc="15" dirty="0">
                <a:latin typeface="Arial Unicode MS"/>
                <a:cs typeface="Arial Unicode MS"/>
              </a:rPr>
              <a:t>these</a:t>
            </a:r>
            <a:r>
              <a:rPr sz="900" spc="-35" dirty="0">
                <a:latin typeface="Arial Unicode MS"/>
                <a:cs typeface="Arial Unicode MS"/>
              </a:rPr>
              <a:t> </a:t>
            </a:r>
            <a:r>
              <a:rPr sz="900" spc="25" dirty="0">
                <a:latin typeface="Arial Unicode MS"/>
                <a:cs typeface="Arial Unicode MS"/>
              </a:rPr>
              <a:t>are</a:t>
            </a:r>
            <a:r>
              <a:rPr sz="900" spc="-25" dirty="0">
                <a:latin typeface="Arial Unicode MS"/>
                <a:cs typeface="Arial Unicode MS"/>
              </a:rPr>
              <a:t> </a:t>
            </a:r>
            <a:r>
              <a:rPr sz="900" spc="20" dirty="0">
                <a:latin typeface="Arial Unicode MS"/>
                <a:cs typeface="Arial Unicode MS"/>
              </a:rPr>
              <a:t>accounted</a:t>
            </a:r>
            <a:r>
              <a:rPr sz="900" spc="-50" dirty="0">
                <a:latin typeface="Arial Unicode MS"/>
                <a:cs typeface="Arial Unicode MS"/>
              </a:rPr>
              <a:t> </a:t>
            </a:r>
            <a:r>
              <a:rPr sz="900" spc="45" dirty="0">
                <a:latin typeface="Arial Unicode MS"/>
                <a:cs typeface="Arial Unicode MS"/>
              </a:rPr>
              <a:t>for</a:t>
            </a:r>
            <a:r>
              <a:rPr sz="900" spc="-20" dirty="0">
                <a:latin typeface="Arial Unicode MS"/>
                <a:cs typeface="Arial Unicode MS"/>
              </a:rPr>
              <a:t> </a:t>
            </a:r>
            <a:r>
              <a:rPr sz="900" spc="40" dirty="0">
                <a:latin typeface="Arial Unicode MS"/>
                <a:cs typeface="Arial Unicode MS"/>
              </a:rPr>
              <a:t>in</a:t>
            </a:r>
            <a:r>
              <a:rPr sz="900" spc="-25" dirty="0">
                <a:latin typeface="Arial Unicode MS"/>
                <a:cs typeface="Arial Unicode MS"/>
              </a:rPr>
              <a:t> </a:t>
            </a:r>
            <a:r>
              <a:rPr sz="900" spc="35" dirty="0">
                <a:latin typeface="Arial Unicode MS"/>
                <a:cs typeface="Arial Unicode MS"/>
              </a:rPr>
              <a:t>the</a:t>
            </a:r>
            <a:r>
              <a:rPr sz="900" spc="-20" dirty="0">
                <a:latin typeface="Arial Unicode MS"/>
                <a:cs typeface="Arial Unicode MS"/>
              </a:rPr>
              <a:t> </a:t>
            </a:r>
            <a:r>
              <a:rPr sz="900" spc="10" dirty="0">
                <a:latin typeface="Arial Unicode MS"/>
                <a:cs typeface="Arial Unicode MS"/>
              </a:rPr>
              <a:t>Cloud.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00887" y="974439"/>
            <a:ext cx="5229860" cy="477139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360"/>
              </a:spcBef>
            </a:pPr>
            <a:r>
              <a:rPr sz="1200" b="1" spc="45" dirty="0">
                <a:solidFill>
                  <a:srgbClr val="85BB24"/>
                </a:solidFill>
                <a:latin typeface="Calibri"/>
                <a:cs typeface="Calibri"/>
              </a:rPr>
              <a:t>Accelerators</a:t>
            </a:r>
            <a:endParaRPr sz="12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210"/>
              </a:spcBef>
            </a:pPr>
            <a:r>
              <a:rPr sz="1000" spc="25" dirty="0">
                <a:latin typeface="Arial Unicode MS"/>
                <a:cs typeface="Arial Unicode MS"/>
              </a:rPr>
              <a:t>Highlighted</a:t>
            </a:r>
            <a:r>
              <a:rPr sz="1000" spc="10" dirty="0">
                <a:latin typeface="Arial Unicode MS"/>
                <a:cs typeface="Arial Unicode MS"/>
              </a:rPr>
              <a:t> </a:t>
            </a:r>
            <a:r>
              <a:rPr sz="1000" spc="35" dirty="0">
                <a:latin typeface="Arial Unicode MS"/>
                <a:cs typeface="Arial Unicode MS"/>
              </a:rPr>
              <a:t>below</a:t>
            </a:r>
            <a:r>
              <a:rPr sz="1000" spc="-20" dirty="0">
                <a:latin typeface="Arial Unicode MS"/>
                <a:cs typeface="Arial Unicode MS"/>
              </a:rPr>
              <a:t> </a:t>
            </a:r>
            <a:r>
              <a:rPr sz="1000" spc="20" dirty="0">
                <a:latin typeface="Arial Unicode MS"/>
                <a:cs typeface="Arial Unicode MS"/>
              </a:rPr>
              <a:t>are</a:t>
            </a:r>
            <a:r>
              <a:rPr sz="1000" spc="-15" dirty="0">
                <a:latin typeface="Arial Unicode MS"/>
                <a:cs typeface="Arial Unicode MS"/>
              </a:rPr>
              <a:t> </a:t>
            </a:r>
            <a:r>
              <a:rPr sz="1000" spc="25" dirty="0">
                <a:latin typeface="Arial Unicode MS"/>
                <a:cs typeface="Arial Unicode MS"/>
              </a:rPr>
              <a:t>factors</a:t>
            </a:r>
            <a:r>
              <a:rPr sz="1000" spc="-20" dirty="0">
                <a:latin typeface="Arial Unicode MS"/>
                <a:cs typeface="Arial Unicode MS"/>
              </a:rPr>
              <a:t> </a:t>
            </a:r>
            <a:r>
              <a:rPr sz="1000" spc="45" dirty="0">
                <a:latin typeface="Arial Unicode MS"/>
                <a:cs typeface="Arial Unicode MS"/>
              </a:rPr>
              <a:t>that</a:t>
            </a:r>
            <a:r>
              <a:rPr sz="1000" spc="-20" dirty="0">
                <a:latin typeface="Arial Unicode MS"/>
                <a:cs typeface="Arial Unicode MS"/>
              </a:rPr>
              <a:t> </a:t>
            </a:r>
            <a:r>
              <a:rPr sz="1000" spc="45" dirty="0">
                <a:latin typeface="Arial Unicode MS"/>
                <a:cs typeface="Arial Unicode MS"/>
              </a:rPr>
              <a:t>would</a:t>
            </a:r>
            <a:r>
              <a:rPr sz="1000" spc="-10" dirty="0">
                <a:latin typeface="Arial Unicode MS"/>
                <a:cs typeface="Arial Unicode MS"/>
              </a:rPr>
              <a:t> </a:t>
            </a:r>
            <a:r>
              <a:rPr sz="1000" spc="15" dirty="0">
                <a:latin typeface="Arial Unicode MS"/>
                <a:cs typeface="Arial Unicode MS"/>
              </a:rPr>
              <a:t>signify</a:t>
            </a:r>
            <a:r>
              <a:rPr sz="1000" spc="-10" dirty="0">
                <a:latin typeface="Arial Unicode MS"/>
                <a:cs typeface="Arial Unicode MS"/>
              </a:rPr>
              <a:t> </a:t>
            </a:r>
            <a:r>
              <a:rPr sz="1000" spc="45" dirty="0">
                <a:latin typeface="Arial Unicode MS"/>
                <a:cs typeface="Arial Unicode MS"/>
              </a:rPr>
              <a:t>that</a:t>
            </a:r>
            <a:r>
              <a:rPr sz="1000" spc="-20" dirty="0">
                <a:latin typeface="Arial Unicode MS"/>
                <a:cs typeface="Arial Unicode MS"/>
              </a:rPr>
              <a:t> </a:t>
            </a:r>
            <a:r>
              <a:rPr sz="1000" spc="30" dirty="0">
                <a:latin typeface="Arial Unicode MS"/>
                <a:cs typeface="Arial Unicode MS"/>
              </a:rPr>
              <a:t>workloads</a:t>
            </a:r>
            <a:r>
              <a:rPr sz="1000" spc="-20" dirty="0">
                <a:latin typeface="Arial Unicode MS"/>
                <a:cs typeface="Arial Unicode MS"/>
              </a:rPr>
              <a:t> </a:t>
            </a:r>
            <a:r>
              <a:rPr sz="1000" spc="20" dirty="0">
                <a:latin typeface="Arial Unicode MS"/>
                <a:cs typeface="Arial Unicode MS"/>
              </a:rPr>
              <a:t>are</a:t>
            </a:r>
            <a:r>
              <a:rPr sz="1000" spc="-15" dirty="0">
                <a:latin typeface="Arial Unicode MS"/>
                <a:cs typeface="Arial Unicode MS"/>
              </a:rPr>
              <a:t> </a:t>
            </a:r>
            <a:r>
              <a:rPr sz="1000" spc="15" dirty="0">
                <a:latin typeface="Arial Unicode MS"/>
                <a:cs typeface="Arial Unicode MS"/>
              </a:rPr>
              <a:t>Cloud</a:t>
            </a:r>
            <a:r>
              <a:rPr sz="1000" spc="-25" dirty="0">
                <a:latin typeface="Arial Unicode MS"/>
                <a:cs typeface="Arial Unicode MS"/>
              </a:rPr>
              <a:t> </a:t>
            </a:r>
            <a:r>
              <a:rPr sz="1000" spc="20" dirty="0">
                <a:latin typeface="Arial Unicode MS"/>
                <a:cs typeface="Arial Unicode MS"/>
              </a:rPr>
              <a:t>suitable.</a:t>
            </a:r>
            <a:endParaRPr sz="1000">
              <a:latin typeface="Arial Unicode MS"/>
              <a:cs typeface="Arial Unicode MS"/>
            </a:endParaRPr>
          </a:p>
          <a:p>
            <a:pPr marL="469900" marR="92075" algn="just">
              <a:lnSpc>
                <a:spcPct val="100000"/>
              </a:lnSpc>
              <a:spcBef>
                <a:spcPts val="414"/>
              </a:spcBef>
            </a:pPr>
            <a:r>
              <a:rPr sz="900" b="1" spc="40" dirty="0">
                <a:latin typeface="Calibri"/>
                <a:cs typeface="Calibri"/>
              </a:rPr>
              <a:t>Highly</a:t>
            </a:r>
            <a:r>
              <a:rPr sz="900" b="1" spc="-25" dirty="0">
                <a:latin typeface="Calibri"/>
                <a:cs typeface="Calibri"/>
              </a:rPr>
              <a:t> </a:t>
            </a:r>
            <a:r>
              <a:rPr sz="900" b="1" spc="20" dirty="0">
                <a:latin typeface="Calibri"/>
                <a:cs typeface="Calibri"/>
              </a:rPr>
              <a:t>Volatile</a:t>
            </a:r>
            <a:r>
              <a:rPr sz="900" b="1" spc="-20" dirty="0">
                <a:latin typeface="Calibri"/>
                <a:cs typeface="Calibri"/>
              </a:rPr>
              <a:t> </a:t>
            </a:r>
            <a:r>
              <a:rPr sz="900" b="1" spc="55" dirty="0">
                <a:latin typeface="Calibri"/>
                <a:cs typeface="Calibri"/>
              </a:rPr>
              <a:t>or</a:t>
            </a:r>
            <a:r>
              <a:rPr sz="900" b="1" spc="5" dirty="0">
                <a:latin typeface="Calibri"/>
                <a:cs typeface="Calibri"/>
              </a:rPr>
              <a:t> </a:t>
            </a:r>
            <a:r>
              <a:rPr sz="900" b="1" spc="40" dirty="0">
                <a:latin typeface="Calibri"/>
                <a:cs typeface="Calibri"/>
              </a:rPr>
              <a:t>Unpredictable</a:t>
            </a:r>
            <a:r>
              <a:rPr sz="900" b="1" spc="-20" dirty="0">
                <a:latin typeface="Calibri"/>
                <a:cs typeface="Calibri"/>
              </a:rPr>
              <a:t> </a:t>
            </a:r>
            <a:r>
              <a:rPr sz="900" b="1" spc="60" dirty="0">
                <a:latin typeface="Calibri"/>
                <a:cs typeface="Calibri"/>
              </a:rPr>
              <a:t>Usage</a:t>
            </a:r>
            <a:r>
              <a:rPr sz="900" b="1" spc="-20" dirty="0">
                <a:latin typeface="Calibri"/>
                <a:cs typeface="Calibri"/>
              </a:rPr>
              <a:t> </a:t>
            </a:r>
            <a:r>
              <a:rPr sz="900" b="1" spc="40" dirty="0">
                <a:latin typeface="Calibri"/>
                <a:cs typeface="Calibri"/>
              </a:rPr>
              <a:t>Patterns</a:t>
            </a:r>
            <a:r>
              <a:rPr sz="900" b="1" spc="-5" dirty="0">
                <a:latin typeface="Calibri"/>
                <a:cs typeface="Calibri"/>
              </a:rPr>
              <a:t> </a:t>
            </a:r>
            <a:r>
              <a:rPr sz="900" dirty="0">
                <a:latin typeface="Arial Unicode MS"/>
                <a:cs typeface="Arial Unicode MS"/>
              </a:rPr>
              <a:t>–</a:t>
            </a:r>
            <a:r>
              <a:rPr sz="900" spc="-15" dirty="0">
                <a:latin typeface="Arial Unicode MS"/>
                <a:cs typeface="Arial Unicode MS"/>
              </a:rPr>
              <a:t> Can</a:t>
            </a:r>
            <a:r>
              <a:rPr sz="900" spc="-20" dirty="0">
                <a:latin typeface="Arial Unicode MS"/>
                <a:cs typeface="Arial Unicode MS"/>
              </a:rPr>
              <a:t> </a:t>
            </a:r>
            <a:r>
              <a:rPr sz="900" spc="15" dirty="0">
                <a:latin typeface="Arial Unicode MS"/>
                <a:cs typeface="Arial Unicode MS"/>
              </a:rPr>
              <a:t>take</a:t>
            </a:r>
            <a:r>
              <a:rPr sz="900" spc="-10" dirty="0">
                <a:latin typeface="Arial Unicode MS"/>
                <a:cs typeface="Arial Unicode MS"/>
              </a:rPr>
              <a:t> </a:t>
            </a:r>
            <a:r>
              <a:rPr sz="900" spc="15" dirty="0">
                <a:latin typeface="Arial Unicode MS"/>
                <a:cs typeface="Arial Unicode MS"/>
              </a:rPr>
              <a:t>advantage</a:t>
            </a:r>
            <a:r>
              <a:rPr sz="900" spc="-45" dirty="0">
                <a:latin typeface="Arial Unicode MS"/>
                <a:cs typeface="Arial Unicode MS"/>
              </a:rPr>
              <a:t> </a:t>
            </a:r>
            <a:r>
              <a:rPr sz="900" spc="45" dirty="0">
                <a:latin typeface="Arial Unicode MS"/>
                <a:cs typeface="Arial Unicode MS"/>
              </a:rPr>
              <a:t>of</a:t>
            </a:r>
            <a:r>
              <a:rPr sz="900" spc="-15" dirty="0">
                <a:latin typeface="Arial Unicode MS"/>
                <a:cs typeface="Arial Unicode MS"/>
              </a:rPr>
              <a:t> </a:t>
            </a:r>
            <a:r>
              <a:rPr sz="900" spc="15" dirty="0">
                <a:latin typeface="Arial Unicode MS"/>
                <a:cs typeface="Arial Unicode MS"/>
              </a:rPr>
              <a:t>Cloud</a:t>
            </a:r>
            <a:r>
              <a:rPr sz="900" spc="-20" dirty="0">
                <a:latin typeface="Arial Unicode MS"/>
                <a:cs typeface="Arial Unicode MS"/>
              </a:rPr>
              <a:t> </a:t>
            </a:r>
            <a:r>
              <a:rPr sz="900" spc="15" dirty="0">
                <a:latin typeface="Arial Unicode MS"/>
                <a:cs typeface="Arial Unicode MS"/>
              </a:rPr>
              <a:t>scalability  </a:t>
            </a:r>
            <a:r>
              <a:rPr sz="900" spc="50" dirty="0">
                <a:latin typeface="Arial Unicode MS"/>
                <a:cs typeface="Arial Unicode MS"/>
              </a:rPr>
              <a:t>to</a:t>
            </a:r>
            <a:r>
              <a:rPr sz="900" spc="-10" dirty="0">
                <a:latin typeface="Arial Unicode MS"/>
                <a:cs typeface="Arial Unicode MS"/>
              </a:rPr>
              <a:t> </a:t>
            </a:r>
            <a:r>
              <a:rPr sz="900" spc="20" dirty="0">
                <a:latin typeface="Arial Unicode MS"/>
                <a:cs typeface="Arial Unicode MS"/>
              </a:rPr>
              <a:t>cater</a:t>
            </a:r>
            <a:r>
              <a:rPr sz="900" spc="-40" dirty="0">
                <a:latin typeface="Arial Unicode MS"/>
                <a:cs typeface="Arial Unicode MS"/>
              </a:rPr>
              <a:t> </a:t>
            </a:r>
            <a:r>
              <a:rPr sz="900" spc="50" dirty="0">
                <a:latin typeface="Arial Unicode MS"/>
                <a:cs typeface="Arial Unicode MS"/>
              </a:rPr>
              <a:t>to</a:t>
            </a:r>
            <a:r>
              <a:rPr sz="900" spc="-5" dirty="0">
                <a:latin typeface="Arial Unicode MS"/>
                <a:cs typeface="Arial Unicode MS"/>
              </a:rPr>
              <a:t> </a:t>
            </a:r>
            <a:r>
              <a:rPr sz="900" spc="25" dirty="0">
                <a:latin typeface="Arial Unicode MS"/>
                <a:cs typeface="Arial Unicode MS"/>
              </a:rPr>
              <a:t>user</a:t>
            </a:r>
            <a:r>
              <a:rPr sz="900" spc="-25" dirty="0">
                <a:latin typeface="Arial Unicode MS"/>
                <a:cs typeface="Arial Unicode MS"/>
              </a:rPr>
              <a:t> </a:t>
            </a:r>
            <a:r>
              <a:rPr sz="900" spc="40" dirty="0">
                <a:latin typeface="Arial Unicode MS"/>
                <a:cs typeface="Arial Unicode MS"/>
              </a:rPr>
              <a:t>demand</a:t>
            </a:r>
            <a:r>
              <a:rPr sz="900" spc="-30" dirty="0">
                <a:latin typeface="Arial Unicode MS"/>
                <a:cs typeface="Arial Unicode MS"/>
              </a:rPr>
              <a:t> </a:t>
            </a:r>
            <a:r>
              <a:rPr sz="900" spc="30" dirty="0">
                <a:latin typeface="Arial Unicode MS"/>
                <a:cs typeface="Arial Unicode MS"/>
              </a:rPr>
              <a:t>at</a:t>
            </a:r>
            <a:r>
              <a:rPr sz="900" spc="-15" dirty="0">
                <a:latin typeface="Arial Unicode MS"/>
                <a:cs typeface="Arial Unicode MS"/>
              </a:rPr>
              <a:t> </a:t>
            </a:r>
            <a:r>
              <a:rPr sz="900" spc="15" dirty="0">
                <a:latin typeface="Arial Unicode MS"/>
                <a:cs typeface="Arial Unicode MS"/>
              </a:rPr>
              <a:t>all</a:t>
            </a:r>
            <a:r>
              <a:rPr sz="900" spc="-15" dirty="0">
                <a:latin typeface="Arial Unicode MS"/>
                <a:cs typeface="Arial Unicode MS"/>
              </a:rPr>
              <a:t> </a:t>
            </a:r>
            <a:r>
              <a:rPr sz="900" spc="20" dirty="0">
                <a:latin typeface="Arial Unicode MS"/>
                <a:cs typeface="Arial Unicode MS"/>
              </a:rPr>
              <a:t>times.</a:t>
            </a:r>
            <a:r>
              <a:rPr sz="900" spc="-30" dirty="0">
                <a:latin typeface="Arial Unicode MS"/>
                <a:cs typeface="Arial Unicode MS"/>
              </a:rPr>
              <a:t> </a:t>
            </a:r>
            <a:r>
              <a:rPr sz="900" spc="20" dirty="0">
                <a:latin typeface="Arial Unicode MS"/>
                <a:cs typeface="Arial Unicode MS"/>
              </a:rPr>
              <a:t>Hosting</a:t>
            </a:r>
            <a:r>
              <a:rPr sz="900" spc="-20" dirty="0">
                <a:latin typeface="Arial Unicode MS"/>
                <a:cs typeface="Arial Unicode MS"/>
              </a:rPr>
              <a:t> </a:t>
            </a:r>
            <a:r>
              <a:rPr sz="900" spc="15" dirty="0">
                <a:latin typeface="Arial Unicode MS"/>
                <a:cs typeface="Arial Unicode MS"/>
              </a:rPr>
              <a:t>these</a:t>
            </a:r>
            <a:r>
              <a:rPr sz="900" spc="-25" dirty="0">
                <a:latin typeface="Arial Unicode MS"/>
                <a:cs typeface="Arial Unicode MS"/>
              </a:rPr>
              <a:t> </a:t>
            </a:r>
            <a:r>
              <a:rPr sz="900" spc="25" dirty="0">
                <a:latin typeface="Arial Unicode MS"/>
                <a:cs typeface="Arial Unicode MS"/>
              </a:rPr>
              <a:t>workloads</a:t>
            </a:r>
            <a:r>
              <a:rPr sz="900" spc="-30" dirty="0">
                <a:latin typeface="Arial Unicode MS"/>
                <a:cs typeface="Arial Unicode MS"/>
              </a:rPr>
              <a:t> </a:t>
            </a:r>
            <a:r>
              <a:rPr sz="900" spc="45" dirty="0">
                <a:latin typeface="Arial Unicode MS"/>
                <a:cs typeface="Arial Unicode MS"/>
              </a:rPr>
              <a:t>on</a:t>
            </a:r>
            <a:r>
              <a:rPr sz="900" spc="-10" dirty="0">
                <a:latin typeface="Arial Unicode MS"/>
                <a:cs typeface="Arial Unicode MS"/>
              </a:rPr>
              <a:t> </a:t>
            </a:r>
            <a:r>
              <a:rPr sz="900" spc="30" dirty="0">
                <a:latin typeface="Arial Unicode MS"/>
                <a:cs typeface="Arial Unicode MS"/>
              </a:rPr>
              <a:t>premise</a:t>
            </a:r>
            <a:r>
              <a:rPr sz="900" spc="-40" dirty="0">
                <a:latin typeface="Arial Unicode MS"/>
                <a:cs typeface="Arial Unicode MS"/>
              </a:rPr>
              <a:t> </a:t>
            </a:r>
            <a:r>
              <a:rPr sz="900" spc="40" dirty="0">
                <a:latin typeface="Arial Unicode MS"/>
                <a:cs typeface="Arial Unicode MS"/>
              </a:rPr>
              <a:t>would</a:t>
            </a:r>
            <a:r>
              <a:rPr sz="900" spc="-20" dirty="0">
                <a:latin typeface="Arial Unicode MS"/>
                <a:cs typeface="Arial Unicode MS"/>
              </a:rPr>
              <a:t> </a:t>
            </a:r>
            <a:r>
              <a:rPr sz="900" spc="35" dirty="0">
                <a:latin typeface="Arial Unicode MS"/>
                <a:cs typeface="Arial Unicode MS"/>
              </a:rPr>
              <a:t>require  </a:t>
            </a:r>
            <a:r>
              <a:rPr sz="900" spc="25" dirty="0">
                <a:latin typeface="Arial Unicode MS"/>
                <a:cs typeface="Arial Unicode MS"/>
              </a:rPr>
              <a:t>careful</a:t>
            </a:r>
            <a:r>
              <a:rPr sz="900" spc="-55" dirty="0">
                <a:latin typeface="Arial Unicode MS"/>
                <a:cs typeface="Arial Unicode MS"/>
              </a:rPr>
              <a:t> </a:t>
            </a:r>
            <a:r>
              <a:rPr sz="900" spc="30" dirty="0">
                <a:latin typeface="Arial Unicode MS"/>
                <a:cs typeface="Arial Unicode MS"/>
              </a:rPr>
              <a:t>planning</a:t>
            </a:r>
            <a:r>
              <a:rPr sz="900" spc="-40" dirty="0">
                <a:latin typeface="Arial Unicode MS"/>
                <a:cs typeface="Arial Unicode MS"/>
              </a:rPr>
              <a:t> </a:t>
            </a:r>
            <a:r>
              <a:rPr sz="900" spc="45" dirty="0">
                <a:latin typeface="Arial Unicode MS"/>
                <a:cs typeface="Arial Unicode MS"/>
              </a:rPr>
              <a:t>and/or</a:t>
            </a:r>
            <a:r>
              <a:rPr sz="900" spc="-45" dirty="0">
                <a:latin typeface="Arial Unicode MS"/>
                <a:cs typeface="Arial Unicode MS"/>
              </a:rPr>
              <a:t> </a:t>
            </a:r>
            <a:r>
              <a:rPr sz="900" spc="25" dirty="0">
                <a:latin typeface="Arial Unicode MS"/>
                <a:cs typeface="Arial Unicode MS"/>
              </a:rPr>
              <a:t>overprovisioning.</a:t>
            </a:r>
            <a:endParaRPr sz="900">
              <a:latin typeface="Arial Unicode MS"/>
              <a:cs typeface="Arial Unicode MS"/>
            </a:endParaRPr>
          </a:p>
          <a:p>
            <a:pPr marL="469900" marR="15875" algn="just">
              <a:lnSpc>
                <a:spcPct val="100000"/>
              </a:lnSpc>
              <a:spcBef>
                <a:spcPts val="855"/>
              </a:spcBef>
            </a:pPr>
            <a:r>
              <a:rPr sz="900" b="1" spc="40" dirty="0">
                <a:latin typeface="Calibri"/>
                <a:cs typeface="Calibri"/>
              </a:rPr>
              <a:t>Overprovisioned</a:t>
            </a:r>
            <a:r>
              <a:rPr sz="900" b="1" spc="-20" dirty="0">
                <a:latin typeface="Calibri"/>
                <a:cs typeface="Calibri"/>
              </a:rPr>
              <a:t> </a:t>
            </a:r>
            <a:r>
              <a:rPr sz="900" b="1" spc="30" dirty="0">
                <a:latin typeface="Calibri"/>
                <a:cs typeface="Calibri"/>
              </a:rPr>
              <a:t>Applications </a:t>
            </a:r>
            <a:r>
              <a:rPr sz="900" dirty="0">
                <a:latin typeface="Arial Unicode MS"/>
                <a:cs typeface="Arial Unicode MS"/>
              </a:rPr>
              <a:t>–</a:t>
            </a:r>
            <a:r>
              <a:rPr sz="900" spc="-30" dirty="0">
                <a:latin typeface="Arial Unicode MS"/>
                <a:cs typeface="Arial Unicode MS"/>
              </a:rPr>
              <a:t> </a:t>
            </a:r>
            <a:r>
              <a:rPr sz="900" spc="20" dirty="0">
                <a:latin typeface="Arial Unicode MS"/>
                <a:cs typeface="Arial Unicode MS"/>
              </a:rPr>
              <a:t>Applications</a:t>
            </a:r>
            <a:r>
              <a:rPr sz="900" spc="-25" dirty="0">
                <a:latin typeface="Arial Unicode MS"/>
                <a:cs typeface="Arial Unicode MS"/>
              </a:rPr>
              <a:t> </a:t>
            </a:r>
            <a:r>
              <a:rPr sz="900" spc="40" dirty="0">
                <a:latin typeface="Arial Unicode MS"/>
                <a:cs typeface="Arial Unicode MS"/>
              </a:rPr>
              <a:t>that</a:t>
            </a:r>
            <a:r>
              <a:rPr sz="900" spc="-10" dirty="0">
                <a:latin typeface="Arial Unicode MS"/>
                <a:cs typeface="Arial Unicode MS"/>
              </a:rPr>
              <a:t> </a:t>
            </a:r>
            <a:r>
              <a:rPr sz="900" spc="20" dirty="0">
                <a:latin typeface="Arial Unicode MS"/>
                <a:cs typeface="Arial Unicode MS"/>
              </a:rPr>
              <a:t>consistently</a:t>
            </a:r>
            <a:r>
              <a:rPr sz="900" spc="-25" dirty="0">
                <a:latin typeface="Arial Unicode MS"/>
                <a:cs typeface="Arial Unicode MS"/>
              </a:rPr>
              <a:t> </a:t>
            </a:r>
            <a:r>
              <a:rPr sz="900" spc="10" dirty="0">
                <a:latin typeface="Arial Unicode MS"/>
                <a:cs typeface="Arial Unicode MS"/>
              </a:rPr>
              <a:t>have</a:t>
            </a:r>
            <a:r>
              <a:rPr sz="900" spc="-50" dirty="0">
                <a:latin typeface="Arial Unicode MS"/>
                <a:cs typeface="Arial Unicode MS"/>
              </a:rPr>
              <a:t> </a:t>
            </a:r>
            <a:r>
              <a:rPr sz="900" dirty="0">
                <a:latin typeface="Arial Unicode MS"/>
                <a:cs typeface="Arial Unicode MS"/>
              </a:rPr>
              <a:t>a</a:t>
            </a:r>
            <a:r>
              <a:rPr sz="900" spc="5" dirty="0">
                <a:latin typeface="Arial Unicode MS"/>
                <a:cs typeface="Arial Unicode MS"/>
              </a:rPr>
              <a:t> </a:t>
            </a:r>
            <a:r>
              <a:rPr sz="900" spc="35" dirty="0">
                <a:latin typeface="Arial Unicode MS"/>
                <a:cs typeface="Arial Unicode MS"/>
              </a:rPr>
              <a:t>low</a:t>
            </a:r>
            <a:r>
              <a:rPr sz="900" spc="-20" dirty="0">
                <a:latin typeface="Arial Unicode MS"/>
                <a:cs typeface="Arial Unicode MS"/>
              </a:rPr>
              <a:t> (&lt;40%)</a:t>
            </a:r>
            <a:r>
              <a:rPr sz="900" spc="-15" dirty="0">
                <a:latin typeface="Arial Unicode MS"/>
                <a:cs typeface="Arial Unicode MS"/>
              </a:rPr>
              <a:t> </a:t>
            </a:r>
            <a:r>
              <a:rPr sz="900" spc="30" dirty="0">
                <a:latin typeface="Arial Unicode MS"/>
                <a:cs typeface="Arial Unicode MS"/>
              </a:rPr>
              <a:t>utilisation  </a:t>
            </a:r>
            <a:r>
              <a:rPr sz="900" spc="45" dirty="0">
                <a:latin typeface="Arial Unicode MS"/>
                <a:cs typeface="Arial Unicode MS"/>
              </a:rPr>
              <a:t>of</a:t>
            </a:r>
            <a:r>
              <a:rPr sz="900" spc="-15" dirty="0">
                <a:latin typeface="Arial Unicode MS"/>
                <a:cs typeface="Arial Unicode MS"/>
              </a:rPr>
              <a:t> </a:t>
            </a:r>
            <a:r>
              <a:rPr sz="900" spc="15" dirty="0">
                <a:latin typeface="Arial Unicode MS"/>
                <a:cs typeface="Arial Unicode MS"/>
              </a:rPr>
              <a:t>resources</a:t>
            </a:r>
            <a:r>
              <a:rPr sz="900" spc="-30" dirty="0">
                <a:latin typeface="Arial Unicode MS"/>
                <a:cs typeface="Arial Unicode MS"/>
              </a:rPr>
              <a:t> </a:t>
            </a:r>
            <a:r>
              <a:rPr sz="900" spc="20" dirty="0">
                <a:latin typeface="Arial Unicode MS"/>
                <a:cs typeface="Arial Unicode MS"/>
              </a:rPr>
              <a:t>are</a:t>
            </a:r>
            <a:r>
              <a:rPr sz="900" spc="-55" dirty="0">
                <a:latin typeface="Arial Unicode MS"/>
                <a:cs typeface="Arial Unicode MS"/>
              </a:rPr>
              <a:t> </a:t>
            </a:r>
            <a:r>
              <a:rPr sz="900" spc="15" dirty="0">
                <a:latin typeface="Arial Unicode MS"/>
                <a:cs typeface="Arial Unicode MS"/>
              </a:rPr>
              <a:t>likely</a:t>
            </a:r>
            <a:r>
              <a:rPr sz="900" spc="-15" dirty="0">
                <a:latin typeface="Arial Unicode MS"/>
                <a:cs typeface="Arial Unicode MS"/>
              </a:rPr>
              <a:t> </a:t>
            </a:r>
            <a:r>
              <a:rPr sz="900" spc="25" dirty="0">
                <a:latin typeface="Arial Unicode MS"/>
                <a:cs typeface="Arial Unicode MS"/>
              </a:rPr>
              <a:t>overprovisioned.</a:t>
            </a:r>
            <a:r>
              <a:rPr sz="900" spc="-30" dirty="0">
                <a:latin typeface="Arial Unicode MS"/>
                <a:cs typeface="Arial Unicode MS"/>
              </a:rPr>
              <a:t> </a:t>
            </a:r>
            <a:r>
              <a:rPr sz="900" spc="-35" dirty="0">
                <a:latin typeface="Arial Unicode MS"/>
                <a:cs typeface="Arial Unicode MS"/>
              </a:rPr>
              <a:t>A</a:t>
            </a:r>
            <a:r>
              <a:rPr sz="900" spc="-25" dirty="0">
                <a:latin typeface="Arial Unicode MS"/>
                <a:cs typeface="Arial Unicode MS"/>
              </a:rPr>
              <a:t> </a:t>
            </a:r>
            <a:r>
              <a:rPr sz="900" spc="15" dirty="0">
                <a:latin typeface="Arial Unicode MS"/>
                <a:cs typeface="Arial Unicode MS"/>
              </a:rPr>
              <a:t>Cloud</a:t>
            </a:r>
            <a:r>
              <a:rPr sz="900" spc="-20" dirty="0">
                <a:latin typeface="Arial Unicode MS"/>
                <a:cs typeface="Arial Unicode MS"/>
              </a:rPr>
              <a:t> </a:t>
            </a:r>
            <a:r>
              <a:rPr sz="900" spc="30" dirty="0">
                <a:latin typeface="Arial Unicode MS"/>
                <a:cs typeface="Arial Unicode MS"/>
              </a:rPr>
              <a:t>offering</a:t>
            </a:r>
            <a:r>
              <a:rPr sz="900" spc="-30" dirty="0">
                <a:latin typeface="Arial Unicode MS"/>
                <a:cs typeface="Arial Unicode MS"/>
              </a:rPr>
              <a:t> </a:t>
            </a:r>
            <a:r>
              <a:rPr sz="900" spc="40" dirty="0">
                <a:latin typeface="Arial Unicode MS"/>
                <a:cs typeface="Arial Unicode MS"/>
              </a:rPr>
              <a:t>would</a:t>
            </a:r>
            <a:r>
              <a:rPr sz="900" spc="-20" dirty="0">
                <a:latin typeface="Arial Unicode MS"/>
                <a:cs typeface="Arial Unicode MS"/>
              </a:rPr>
              <a:t> </a:t>
            </a:r>
            <a:r>
              <a:rPr sz="900" spc="30" dirty="0">
                <a:latin typeface="Arial Unicode MS"/>
                <a:cs typeface="Arial Unicode MS"/>
              </a:rPr>
              <a:t>remove</a:t>
            </a:r>
            <a:r>
              <a:rPr sz="900" spc="-45" dirty="0">
                <a:latin typeface="Arial Unicode MS"/>
                <a:cs typeface="Arial Unicode MS"/>
              </a:rPr>
              <a:t> </a:t>
            </a:r>
            <a:r>
              <a:rPr sz="900" spc="20" dirty="0">
                <a:latin typeface="Arial Unicode MS"/>
                <a:cs typeface="Arial Unicode MS"/>
              </a:rPr>
              <a:t>some</a:t>
            </a:r>
            <a:r>
              <a:rPr sz="900" spc="-20" dirty="0">
                <a:latin typeface="Arial Unicode MS"/>
                <a:cs typeface="Arial Unicode MS"/>
              </a:rPr>
              <a:t> </a:t>
            </a:r>
            <a:r>
              <a:rPr sz="900" spc="45" dirty="0">
                <a:latin typeface="Arial Unicode MS"/>
                <a:cs typeface="Arial Unicode MS"/>
              </a:rPr>
              <a:t>of</a:t>
            </a:r>
            <a:r>
              <a:rPr sz="900" spc="-20" dirty="0">
                <a:latin typeface="Arial Unicode MS"/>
                <a:cs typeface="Arial Unicode MS"/>
              </a:rPr>
              <a:t> </a:t>
            </a:r>
            <a:r>
              <a:rPr sz="900" spc="25" dirty="0">
                <a:latin typeface="Arial Unicode MS"/>
                <a:cs typeface="Arial Unicode MS"/>
              </a:rPr>
              <a:t>this</a:t>
            </a:r>
            <a:r>
              <a:rPr sz="900" spc="-15" dirty="0">
                <a:latin typeface="Arial Unicode MS"/>
                <a:cs typeface="Arial Unicode MS"/>
              </a:rPr>
              <a:t> </a:t>
            </a:r>
            <a:r>
              <a:rPr sz="900" spc="25" dirty="0">
                <a:latin typeface="Arial Unicode MS"/>
                <a:cs typeface="Arial Unicode MS"/>
              </a:rPr>
              <a:t>sunk  </a:t>
            </a:r>
            <a:r>
              <a:rPr sz="900" spc="35" dirty="0">
                <a:latin typeface="Arial Unicode MS"/>
                <a:cs typeface="Arial Unicode MS"/>
              </a:rPr>
              <a:t>infrastructure</a:t>
            </a:r>
            <a:r>
              <a:rPr sz="900" spc="-55" dirty="0">
                <a:latin typeface="Arial Unicode MS"/>
                <a:cs typeface="Arial Unicode MS"/>
              </a:rPr>
              <a:t> </a:t>
            </a:r>
            <a:r>
              <a:rPr sz="900" spc="5" dirty="0">
                <a:latin typeface="Arial Unicode MS"/>
                <a:cs typeface="Arial Unicode MS"/>
              </a:rPr>
              <a:t>cost.</a:t>
            </a:r>
            <a:endParaRPr sz="900">
              <a:latin typeface="Arial Unicode MS"/>
              <a:cs typeface="Arial Unicode MS"/>
            </a:endParaRPr>
          </a:p>
          <a:p>
            <a:pPr marL="469900" marR="52069" algn="just">
              <a:lnSpc>
                <a:spcPct val="100000"/>
              </a:lnSpc>
              <a:spcBef>
                <a:spcPts val="860"/>
              </a:spcBef>
            </a:pPr>
            <a:r>
              <a:rPr sz="900" b="1" spc="30" dirty="0">
                <a:latin typeface="Calibri"/>
                <a:cs typeface="Calibri"/>
              </a:rPr>
              <a:t>Dev/Test</a:t>
            </a:r>
            <a:r>
              <a:rPr sz="900" b="1" spc="-20" dirty="0">
                <a:latin typeface="Calibri"/>
                <a:cs typeface="Calibri"/>
              </a:rPr>
              <a:t> </a:t>
            </a:r>
            <a:r>
              <a:rPr sz="900" b="1" spc="45" dirty="0">
                <a:latin typeface="Calibri"/>
                <a:cs typeface="Calibri"/>
              </a:rPr>
              <a:t>Environments</a:t>
            </a:r>
            <a:r>
              <a:rPr sz="900" b="1" spc="-20" dirty="0">
                <a:latin typeface="Calibri"/>
                <a:cs typeface="Calibri"/>
              </a:rPr>
              <a:t> </a:t>
            </a:r>
            <a:r>
              <a:rPr sz="900" dirty="0">
                <a:latin typeface="Arial Unicode MS"/>
                <a:cs typeface="Arial Unicode MS"/>
              </a:rPr>
              <a:t>–</a:t>
            </a:r>
            <a:r>
              <a:rPr sz="900" spc="-20" dirty="0">
                <a:latin typeface="Arial Unicode MS"/>
                <a:cs typeface="Arial Unicode MS"/>
              </a:rPr>
              <a:t> </a:t>
            </a:r>
            <a:r>
              <a:rPr sz="900" spc="15" dirty="0">
                <a:latin typeface="Arial Unicode MS"/>
                <a:cs typeface="Arial Unicode MS"/>
              </a:rPr>
              <a:t>Sandbox</a:t>
            </a:r>
            <a:r>
              <a:rPr sz="900" spc="-20" dirty="0">
                <a:latin typeface="Arial Unicode MS"/>
                <a:cs typeface="Arial Unicode MS"/>
              </a:rPr>
              <a:t> </a:t>
            </a:r>
            <a:r>
              <a:rPr sz="900" spc="35" dirty="0">
                <a:latin typeface="Arial Unicode MS"/>
                <a:cs typeface="Arial Unicode MS"/>
              </a:rPr>
              <a:t>environments</a:t>
            </a:r>
            <a:r>
              <a:rPr sz="900" spc="-35" dirty="0">
                <a:latin typeface="Arial Unicode MS"/>
                <a:cs typeface="Arial Unicode MS"/>
              </a:rPr>
              <a:t> </a:t>
            </a:r>
            <a:r>
              <a:rPr sz="900" spc="10" dirty="0">
                <a:latin typeface="Arial Unicode MS"/>
                <a:cs typeface="Arial Unicode MS"/>
              </a:rPr>
              <a:t>can</a:t>
            </a:r>
            <a:r>
              <a:rPr sz="900" spc="-50" dirty="0">
                <a:latin typeface="Arial Unicode MS"/>
                <a:cs typeface="Arial Unicode MS"/>
              </a:rPr>
              <a:t> </a:t>
            </a:r>
            <a:r>
              <a:rPr sz="900" spc="25" dirty="0">
                <a:latin typeface="Arial Unicode MS"/>
                <a:cs typeface="Arial Unicode MS"/>
              </a:rPr>
              <a:t>be</a:t>
            </a:r>
            <a:r>
              <a:rPr sz="900" spc="-25" dirty="0">
                <a:latin typeface="Arial Unicode MS"/>
                <a:cs typeface="Arial Unicode MS"/>
              </a:rPr>
              <a:t> </a:t>
            </a:r>
            <a:r>
              <a:rPr sz="900" spc="5" dirty="0">
                <a:latin typeface="Arial Unicode MS"/>
                <a:cs typeface="Arial Unicode MS"/>
              </a:rPr>
              <a:t>easily</a:t>
            </a:r>
            <a:r>
              <a:rPr sz="900" spc="-35" dirty="0">
                <a:latin typeface="Arial Unicode MS"/>
                <a:cs typeface="Arial Unicode MS"/>
              </a:rPr>
              <a:t> </a:t>
            </a:r>
            <a:r>
              <a:rPr sz="900" spc="5" dirty="0">
                <a:latin typeface="Arial Unicode MS"/>
                <a:cs typeface="Arial Unicode MS"/>
              </a:rPr>
              <a:t>scaled</a:t>
            </a:r>
            <a:r>
              <a:rPr sz="900" spc="-50" dirty="0">
                <a:latin typeface="Arial Unicode MS"/>
                <a:cs typeface="Arial Unicode MS"/>
              </a:rPr>
              <a:t> </a:t>
            </a:r>
            <a:r>
              <a:rPr sz="900" spc="50" dirty="0">
                <a:latin typeface="Arial Unicode MS"/>
                <a:cs typeface="Arial Unicode MS"/>
              </a:rPr>
              <a:t>up</a:t>
            </a:r>
            <a:r>
              <a:rPr sz="900" spc="-15" dirty="0">
                <a:latin typeface="Arial Unicode MS"/>
                <a:cs typeface="Arial Unicode MS"/>
              </a:rPr>
              <a:t> </a:t>
            </a:r>
            <a:r>
              <a:rPr sz="900" spc="50" dirty="0">
                <a:latin typeface="Arial Unicode MS"/>
                <a:cs typeface="Arial Unicode MS"/>
              </a:rPr>
              <a:t>or</a:t>
            </a:r>
            <a:r>
              <a:rPr sz="900" spc="-35" dirty="0">
                <a:latin typeface="Arial Unicode MS"/>
                <a:cs typeface="Arial Unicode MS"/>
              </a:rPr>
              <a:t> </a:t>
            </a:r>
            <a:r>
              <a:rPr sz="900" spc="50" dirty="0">
                <a:latin typeface="Arial Unicode MS"/>
                <a:cs typeface="Arial Unicode MS"/>
              </a:rPr>
              <a:t>torn</a:t>
            </a:r>
            <a:r>
              <a:rPr sz="900" spc="-25" dirty="0">
                <a:latin typeface="Arial Unicode MS"/>
                <a:cs typeface="Arial Unicode MS"/>
              </a:rPr>
              <a:t> </a:t>
            </a:r>
            <a:r>
              <a:rPr sz="900" spc="45" dirty="0">
                <a:latin typeface="Arial Unicode MS"/>
                <a:cs typeface="Arial Unicode MS"/>
              </a:rPr>
              <a:t>down</a:t>
            </a:r>
            <a:r>
              <a:rPr sz="900" spc="-10" dirty="0">
                <a:latin typeface="Arial Unicode MS"/>
                <a:cs typeface="Arial Unicode MS"/>
              </a:rPr>
              <a:t> </a:t>
            </a:r>
            <a:r>
              <a:rPr sz="900" spc="45" dirty="0">
                <a:latin typeface="Arial Unicode MS"/>
                <a:cs typeface="Arial Unicode MS"/>
              </a:rPr>
              <a:t>on  </a:t>
            </a:r>
            <a:r>
              <a:rPr sz="900" spc="40" dirty="0">
                <a:latin typeface="Arial Unicode MS"/>
                <a:cs typeface="Arial Unicode MS"/>
              </a:rPr>
              <a:t>demand</a:t>
            </a:r>
            <a:r>
              <a:rPr sz="900" spc="-35" dirty="0">
                <a:latin typeface="Arial Unicode MS"/>
                <a:cs typeface="Arial Unicode MS"/>
              </a:rPr>
              <a:t> </a:t>
            </a:r>
            <a:r>
              <a:rPr sz="900" spc="35" dirty="0">
                <a:latin typeface="Arial Unicode MS"/>
                <a:cs typeface="Arial Unicode MS"/>
              </a:rPr>
              <a:t>in</a:t>
            </a:r>
            <a:r>
              <a:rPr sz="900" spc="-15" dirty="0">
                <a:latin typeface="Arial Unicode MS"/>
                <a:cs typeface="Arial Unicode MS"/>
              </a:rPr>
              <a:t> </a:t>
            </a:r>
            <a:r>
              <a:rPr sz="900" spc="35" dirty="0">
                <a:latin typeface="Arial Unicode MS"/>
                <a:cs typeface="Arial Unicode MS"/>
              </a:rPr>
              <a:t>the</a:t>
            </a:r>
            <a:r>
              <a:rPr sz="900" spc="-25" dirty="0">
                <a:latin typeface="Arial Unicode MS"/>
                <a:cs typeface="Arial Unicode MS"/>
              </a:rPr>
              <a:t> </a:t>
            </a:r>
            <a:r>
              <a:rPr sz="900" spc="15" dirty="0">
                <a:latin typeface="Arial Unicode MS"/>
                <a:cs typeface="Arial Unicode MS"/>
              </a:rPr>
              <a:t>Cloud</a:t>
            </a:r>
            <a:r>
              <a:rPr sz="900" spc="-25" dirty="0">
                <a:latin typeface="Arial Unicode MS"/>
                <a:cs typeface="Arial Unicode MS"/>
              </a:rPr>
              <a:t> </a:t>
            </a:r>
            <a:r>
              <a:rPr sz="900" spc="30" dirty="0">
                <a:latin typeface="Arial Unicode MS"/>
                <a:cs typeface="Arial Unicode MS"/>
              </a:rPr>
              <a:t>and</a:t>
            </a:r>
            <a:r>
              <a:rPr sz="900" spc="-20" dirty="0">
                <a:latin typeface="Arial Unicode MS"/>
                <a:cs typeface="Arial Unicode MS"/>
              </a:rPr>
              <a:t> </a:t>
            </a:r>
            <a:r>
              <a:rPr sz="900" spc="20" dirty="0">
                <a:latin typeface="Arial Unicode MS"/>
                <a:cs typeface="Arial Unicode MS"/>
              </a:rPr>
              <a:t>are</a:t>
            </a:r>
            <a:r>
              <a:rPr sz="900" spc="-35" dirty="0">
                <a:latin typeface="Arial Unicode MS"/>
                <a:cs typeface="Arial Unicode MS"/>
              </a:rPr>
              <a:t> </a:t>
            </a:r>
            <a:r>
              <a:rPr sz="900" spc="45" dirty="0">
                <a:latin typeface="Arial Unicode MS"/>
                <a:cs typeface="Arial Unicode MS"/>
              </a:rPr>
              <a:t>prime</a:t>
            </a:r>
            <a:r>
              <a:rPr sz="900" spc="-25" dirty="0">
                <a:latin typeface="Arial Unicode MS"/>
                <a:cs typeface="Arial Unicode MS"/>
              </a:rPr>
              <a:t> </a:t>
            </a:r>
            <a:r>
              <a:rPr sz="900" spc="15" dirty="0">
                <a:latin typeface="Arial Unicode MS"/>
                <a:cs typeface="Arial Unicode MS"/>
              </a:rPr>
              <a:t>candidates</a:t>
            </a:r>
            <a:r>
              <a:rPr sz="900" spc="-60" dirty="0">
                <a:latin typeface="Arial Unicode MS"/>
                <a:cs typeface="Arial Unicode MS"/>
              </a:rPr>
              <a:t> </a:t>
            </a:r>
            <a:r>
              <a:rPr sz="900" spc="50" dirty="0">
                <a:latin typeface="Arial Unicode MS"/>
                <a:cs typeface="Arial Unicode MS"/>
              </a:rPr>
              <a:t>for</a:t>
            </a:r>
            <a:r>
              <a:rPr sz="900" spc="-20" dirty="0">
                <a:latin typeface="Arial Unicode MS"/>
                <a:cs typeface="Arial Unicode MS"/>
              </a:rPr>
              <a:t> </a:t>
            </a:r>
            <a:r>
              <a:rPr sz="900" spc="30" dirty="0">
                <a:latin typeface="Arial Unicode MS"/>
                <a:cs typeface="Arial Unicode MS"/>
              </a:rPr>
              <a:t>migration.</a:t>
            </a:r>
            <a:endParaRPr sz="900">
              <a:latin typeface="Arial Unicode MS"/>
              <a:cs typeface="Arial Unicode MS"/>
            </a:endParaRPr>
          </a:p>
          <a:p>
            <a:pPr marL="469900" marR="396875">
              <a:lnSpc>
                <a:spcPct val="100000"/>
              </a:lnSpc>
              <a:spcBef>
                <a:spcPts val="844"/>
              </a:spcBef>
            </a:pPr>
            <a:r>
              <a:rPr sz="900" b="1" spc="30" dirty="0">
                <a:latin typeface="Calibri"/>
                <a:cs typeface="Calibri"/>
              </a:rPr>
              <a:t>Infrequently</a:t>
            </a:r>
            <a:r>
              <a:rPr sz="900" b="1" spc="-5" dirty="0">
                <a:latin typeface="Calibri"/>
                <a:cs typeface="Calibri"/>
              </a:rPr>
              <a:t> </a:t>
            </a:r>
            <a:r>
              <a:rPr sz="900" b="1" spc="50" dirty="0">
                <a:latin typeface="Calibri"/>
                <a:cs typeface="Calibri"/>
              </a:rPr>
              <a:t>Accessed</a:t>
            </a:r>
            <a:r>
              <a:rPr sz="900" b="1" spc="-15" dirty="0">
                <a:latin typeface="Calibri"/>
                <a:cs typeface="Calibri"/>
              </a:rPr>
              <a:t> </a:t>
            </a:r>
            <a:r>
              <a:rPr sz="900" b="1" spc="45" dirty="0">
                <a:latin typeface="Calibri"/>
                <a:cs typeface="Calibri"/>
              </a:rPr>
              <a:t>Storage</a:t>
            </a:r>
            <a:r>
              <a:rPr sz="900" b="1" spc="-20" dirty="0">
                <a:latin typeface="Calibri"/>
                <a:cs typeface="Calibri"/>
              </a:rPr>
              <a:t> </a:t>
            </a:r>
            <a:r>
              <a:rPr sz="900" b="1" spc="40" dirty="0">
                <a:latin typeface="Calibri"/>
                <a:cs typeface="Calibri"/>
              </a:rPr>
              <a:t>Archives</a:t>
            </a:r>
            <a:r>
              <a:rPr sz="900" b="1" spc="-5" dirty="0">
                <a:latin typeface="Calibri"/>
                <a:cs typeface="Calibri"/>
              </a:rPr>
              <a:t> </a:t>
            </a:r>
            <a:r>
              <a:rPr sz="900" dirty="0">
                <a:latin typeface="Arial Unicode MS"/>
                <a:cs typeface="Arial Unicode MS"/>
              </a:rPr>
              <a:t>–</a:t>
            </a:r>
            <a:r>
              <a:rPr sz="900" spc="-10" dirty="0">
                <a:latin typeface="Arial Unicode MS"/>
                <a:cs typeface="Arial Unicode MS"/>
              </a:rPr>
              <a:t> </a:t>
            </a:r>
            <a:r>
              <a:rPr sz="900" spc="30" dirty="0">
                <a:latin typeface="Arial Unicode MS"/>
                <a:cs typeface="Arial Unicode MS"/>
              </a:rPr>
              <a:t>It</a:t>
            </a:r>
            <a:r>
              <a:rPr sz="900" spc="-5" dirty="0">
                <a:latin typeface="Arial Unicode MS"/>
                <a:cs typeface="Arial Unicode MS"/>
              </a:rPr>
              <a:t> </a:t>
            </a:r>
            <a:r>
              <a:rPr sz="900" spc="10" dirty="0">
                <a:latin typeface="Arial Unicode MS"/>
                <a:cs typeface="Arial Unicode MS"/>
              </a:rPr>
              <a:t>can</a:t>
            </a:r>
            <a:r>
              <a:rPr sz="900" spc="-30" dirty="0">
                <a:latin typeface="Arial Unicode MS"/>
                <a:cs typeface="Arial Unicode MS"/>
              </a:rPr>
              <a:t> </a:t>
            </a:r>
            <a:r>
              <a:rPr sz="900" spc="25" dirty="0">
                <a:latin typeface="Arial Unicode MS"/>
                <a:cs typeface="Arial Unicode MS"/>
              </a:rPr>
              <a:t>be</a:t>
            </a:r>
            <a:r>
              <a:rPr sz="900" spc="-5" dirty="0">
                <a:latin typeface="Arial Unicode MS"/>
                <a:cs typeface="Arial Unicode MS"/>
              </a:rPr>
              <a:t> </a:t>
            </a:r>
            <a:r>
              <a:rPr sz="900" spc="45" dirty="0">
                <a:latin typeface="Arial Unicode MS"/>
                <a:cs typeface="Arial Unicode MS"/>
              </a:rPr>
              <a:t>more</a:t>
            </a:r>
            <a:r>
              <a:rPr sz="900" spc="-25" dirty="0">
                <a:latin typeface="Arial Unicode MS"/>
                <a:cs typeface="Arial Unicode MS"/>
              </a:rPr>
              <a:t> </a:t>
            </a:r>
            <a:r>
              <a:rPr sz="900" spc="15" dirty="0">
                <a:latin typeface="Arial Unicode MS"/>
                <a:cs typeface="Arial Unicode MS"/>
              </a:rPr>
              <a:t>cost</a:t>
            </a:r>
            <a:r>
              <a:rPr sz="900" spc="-30" dirty="0">
                <a:latin typeface="Arial Unicode MS"/>
                <a:cs typeface="Arial Unicode MS"/>
              </a:rPr>
              <a:t> </a:t>
            </a:r>
            <a:r>
              <a:rPr sz="900" spc="15" dirty="0">
                <a:latin typeface="Arial Unicode MS"/>
                <a:cs typeface="Arial Unicode MS"/>
              </a:rPr>
              <a:t>effective</a:t>
            </a:r>
            <a:r>
              <a:rPr sz="900" spc="-25" dirty="0">
                <a:latin typeface="Arial Unicode MS"/>
                <a:cs typeface="Arial Unicode MS"/>
              </a:rPr>
              <a:t> </a:t>
            </a:r>
            <a:r>
              <a:rPr sz="900" spc="50" dirty="0">
                <a:latin typeface="Arial Unicode MS"/>
                <a:cs typeface="Arial Unicode MS"/>
              </a:rPr>
              <a:t>to</a:t>
            </a:r>
            <a:r>
              <a:rPr sz="900" spc="-20" dirty="0">
                <a:latin typeface="Arial Unicode MS"/>
                <a:cs typeface="Arial Unicode MS"/>
              </a:rPr>
              <a:t> </a:t>
            </a:r>
            <a:r>
              <a:rPr sz="900" spc="30" dirty="0">
                <a:latin typeface="Arial Unicode MS"/>
                <a:cs typeface="Arial Unicode MS"/>
              </a:rPr>
              <a:t>host</a:t>
            </a:r>
            <a:r>
              <a:rPr sz="900" spc="-25" dirty="0">
                <a:latin typeface="Arial Unicode MS"/>
                <a:cs typeface="Arial Unicode MS"/>
              </a:rPr>
              <a:t> </a:t>
            </a:r>
            <a:r>
              <a:rPr sz="900" spc="15" dirty="0">
                <a:latin typeface="Arial Unicode MS"/>
                <a:cs typeface="Arial Unicode MS"/>
              </a:rPr>
              <a:t>large  </a:t>
            </a:r>
            <a:r>
              <a:rPr sz="900" spc="20" dirty="0">
                <a:latin typeface="Arial Unicode MS"/>
                <a:cs typeface="Arial Unicode MS"/>
              </a:rPr>
              <a:t>storage</a:t>
            </a:r>
            <a:r>
              <a:rPr sz="900" spc="-50" dirty="0">
                <a:latin typeface="Arial Unicode MS"/>
                <a:cs typeface="Arial Unicode MS"/>
              </a:rPr>
              <a:t> </a:t>
            </a:r>
            <a:r>
              <a:rPr sz="900" spc="25" dirty="0">
                <a:latin typeface="Arial Unicode MS"/>
                <a:cs typeface="Arial Unicode MS"/>
              </a:rPr>
              <a:t>volumes</a:t>
            </a:r>
            <a:r>
              <a:rPr sz="900" spc="-35" dirty="0">
                <a:latin typeface="Arial Unicode MS"/>
                <a:cs typeface="Arial Unicode MS"/>
              </a:rPr>
              <a:t> </a:t>
            </a:r>
            <a:r>
              <a:rPr sz="900" spc="40" dirty="0">
                <a:latin typeface="Arial Unicode MS"/>
                <a:cs typeface="Arial Unicode MS"/>
              </a:rPr>
              <a:t>that</a:t>
            </a:r>
            <a:r>
              <a:rPr sz="900" spc="-30" dirty="0">
                <a:latin typeface="Arial Unicode MS"/>
                <a:cs typeface="Arial Unicode MS"/>
              </a:rPr>
              <a:t> </a:t>
            </a:r>
            <a:r>
              <a:rPr sz="900" spc="45" dirty="0">
                <a:latin typeface="Arial Unicode MS"/>
                <a:cs typeface="Arial Unicode MS"/>
              </a:rPr>
              <a:t>do</a:t>
            </a:r>
            <a:r>
              <a:rPr sz="900" spc="-15" dirty="0">
                <a:latin typeface="Arial Unicode MS"/>
                <a:cs typeface="Arial Unicode MS"/>
              </a:rPr>
              <a:t> </a:t>
            </a:r>
            <a:r>
              <a:rPr sz="900" spc="50" dirty="0">
                <a:latin typeface="Arial Unicode MS"/>
                <a:cs typeface="Arial Unicode MS"/>
              </a:rPr>
              <a:t>not</a:t>
            </a:r>
            <a:r>
              <a:rPr sz="900" spc="-25" dirty="0">
                <a:latin typeface="Arial Unicode MS"/>
                <a:cs typeface="Arial Unicode MS"/>
              </a:rPr>
              <a:t> </a:t>
            </a:r>
            <a:r>
              <a:rPr sz="900" spc="35" dirty="0">
                <a:latin typeface="Arial Unicode MS"/>
                <a:cs typeface="Arial Unicode MS"/>
              </a:rPr>
              <a:t>require</a:t>
            </a:r>
            <a:r>
              <a:rPr sz="900" spc="-50" dirty="0">
                <a:latin typeface="Arial Unicode MS"/>
                <a:cs typeface="Arial Unicode MS"/>
              </a:rPr>
              <a:t> </a:t>
            </a:r>
            <a:r>
              <a:rPr sz="900" spc="40" dirty="0">
                <a:latin typeface="Arial Unicode MS"/>
                <a:cs typeface="Arial Unicode MS"/>
              </a:rPr>
              <a:t>frequent</a:t>
            </a:r>
            <a:r>
              <a:rPr sz="900" spc="-40" dirty="0">
                <a:latin typeface="Arial Unicode MS"/>
                <a:cs typeface="Arial Unicode MS"/>
              </a:rPr>
              <a:t> </a:t>
            </a:r>
            <a:r>
              <a:rPr sz="900" spc="50" dirty="0">
                <a:latin typeface="Arial Unicode MS"/>
                <a:cs typeface="Arial Unicode MS"/>
              </a:rPr>
              <a:t>or</a:t>
            </a:r>
            <a:r>
              <a:rPr sz="900" spc="-20" dirty="0">
                <a:latin typeface="Arial Unicode MS"/>
                <a:cs typeface="Arial Unicode MS"/>
              </a:rPr>
              <a:t> </a:t>
            </a:r>
            <a:r>
              <a:rPr sz="900" spc="35" dirty="0">
                <a:latin typeface="Arial Unicode MS"/>
                <a:cs typeface="Arial Unicode MS"/>
              </a:rPr>
              <a:t>immediate</a:t>
            </a:r>
            <a:r>
              <a:rPr sz="900" spc="-45" dirty="0">
                <a:latin typeface="Arial Unicode MS"/>
                <a:cs typeface="Arial Unicode MS"/>
              </a:rPr>
              <a:t> </a:t>
            </a:r>
            <a:r>
              <a:rPr sz="900" spc="-15" dirty="0">
                <a:latin typeface="Arial Unicode MS"/>
                <a:cs typeface="Arial Unicode MS"/>
              </a:rPr>
              <a:t>access.</a:t>
            </a:r>
            <a:endParaRPr sz="900">
              <a:latin typeface="Arial Unicode MS"/>
              <a:cs typeface="Arial Unicode MS"/>
            </a:endParaRPr>
          </a:p>
          <a:p>
            <a:pPr marL="467359" marR="107314">
              <a:lnSpc>
                <a:spcPct val="100000"/>
              </a:lnSpc>
              <a:spcBef>
                <a:spcPts val="850"/>
              </a:spcBef>
            </a:pPr>
            <a:r>
              <a:rPr sz="900" b="1" spc="30" dirty="0">
                <a:latin typeface="Calibri"/>
                <a:cs typeface="Calibri"/>
              </a:rPr>
              <a:t>Application</a:t>
            </a:r>
            <a:r>
              <a:rPr sz="900" b="1" spc="-35" dirty="0">
                <a:latin typeface="Calibri"/>
                <a:cs typeface="Calibri"/>
              </a:rPr>
              <a:t> </a:t>
            </a:r>
            <a:r>
              <a:rPr sz="900" b="1" spc="45" dirty="0">
                <a:latin typeface="Calibri"/>
                <a:cs typeface="Calibri"/>
              </a:rPr>
              <a:t>Scales</a:t>
            </a:r>
            <a:r>
              <a:rPr sz="900" b="1" spc="-15" dirty="0">
                <a:latin typeface="Calibri"/>
                <a:cs typeface="Calibri"/>
              </a:rPr>
              <a:t> </a:t>
            </a:r>
            <a:r>
              <a:rPr sz="900" b="1" spc="55" dirty="0">
                <a:latin typeface="Calibri"/>
                <a:cs typeface="Calibri"/>
              </a:rPr>
              <a:t>Out</a:t>
            </a:r>
            <a:r>
              <a:rPr sz="900" b="1" spc="-15" dirty="0">
                <a:latin typeface="Calibri"/>
                <a:cs typeface="Calibri"/>
              </a:rPr>
              <a:t> </a:t>
            </a:r>
            <a:r>
              <a:rPr sz="900" b="1" spc="35" dirty="0">
                <a:latin typeface="Calibri"/>
                <a:cs typeface="Calibri"/>
              </a:rPr>
              <a:t>Horizontally</a:t>
            </a:r>
            <a:r>
              <a:rPr sz="900" b="1" spc="5" dirty="0">
                <a:latin typeface="Calibri"/>
                <a:cs typeface="Calibri"/>
              </a:rPr>
              <a:t> </a:t>
            </a:r>
            <a:r>
              <a:rPr sz="900" dirty="0">
                <a:latin typeface="Arial Unicode MS"/>
                <a:cs typeface="Arial Unicode MS"/>
              </a:rPr>
              <a:t>–</a:t>
            </a:r>
            <a:r>
              <a:rPr sz="900" spc="-10" dirty="0">
                <a:latin typeface="Arial Unicode MS"/>
                <a:cs typeface="Arial Unicode MS"/>
              </a:rPr>
              <a:t> </a:t>
            </a:r>
            <a:r>
              <a:rPr sz="900" spc="20" dirty="0">
                <a:latin typeface="Arial Unicode MS"/>
                <a:cs typeface="Arial Unicode MS"/>
              </a:rPr>
              <a:t>Applications</a:t>
            </a:r>
            <a:r>
              <a:rPr sz="900" spc="-25" dirty="0">
                <a:latin typeface="Arial Unicode MS"/>
                <a:cs typeface="Arial Unicode MS"/>
              </a:rPr>
              <a:t> </a:t>
            </a:r>
            <a:r>
              <a:rPr sz="900" spc="40" dirty="0">
                <a:latin typeface="Arial Unicode MS"/>
                <a:cs typeface="Arial Unicode MS"/>
              </a:rPr>
              <a:t>that</a:t>
            </a:r>
            <a:r>
              <a:rPr sz="900" spc="-20" dirty="0">
                <a:latin typeface="Arial Unicode MS"/>
                <a:cs typeface="Arial Unicode MS"/>
              </a:rPr>
              <a:t> </a:t>
            </a:r>
            <a:r>
              <a:rPr sz="900" spc="-5" dirty="0">
                <a:latin typeface="Arial Unicode MS"/>
                <a:cs typeface="Arial Unicode MS"/>
              </a:rPr>
              <a:t>scale</a:t>
            </a:r>
            <a:r>
              <a:rPr sz="900" spc="-25" dirty="0">
                <a:latin typeface="Arial Unicode MS"/>
                <a:cs typeface="Arial Unicode MS"/>
              </a:rPr>
              <a:t> </a:t>
            </a:r>
            <a:r>
              <a:rPr sz="900" spc="50" dirty="0">
                <a:latin typeface="Arial Unicode MS"/>
                <a:cs typeface="Arial Unicode MS"/>
              </a:rPr>
              <a:t>out</a:t>
            </a:r>
            <a:r>
              <a:rPr sz="900" spc="-20" dirty="0">
                <a:latin typeface="Arial Unicode MS"/>
                <a:cs typeface="Arial Unicode MS"/>
              </a:rPr>
              <a:t> </a:t>
            </a:r>
            <a:r>
              <a:rPr sz="900" spc="30" dirty="0">
                <a:latin typeface="Arial Unicode MS"/>
                <a:cs typeface="Arial Unicode MS"/>
              </a:rPr>
              <a:t>horizontally</a:t>
            </a:r>
            <a:r>
              <a:rPr sz="900" spc="-30" dirty="0">
                <a:latin typeface="Arial Unicode MS"/>
                <a:cs typeface="Arial Unicode MS"/>
              </a:rPr>
              <a:t> </a:t>
            </a:r>
            <a:r>
              <a:rPr sz="900" spc="20" dirty="0">
                <a:latin typeface="Arial Unicode MS"/>
                <a:cs typeface="Arial Unicode MS"/>
              </a:rPr>
              <a:t>are</a:t>
            </a:r>
            <a:r>
              <a:rPr sz="900" spc="-15" dirty="0">
                <a:latin typeface="Arial Unicode MS"/>
                <a:cs typeface="Arial Unicode MS"/>
              </a:rPr>
              <a:t> </a:t>
            </a:r>
            <a:r>
              <a:rPr sz="900" spc="15" dirty="0">
                <a:latin typeface="Arial Unicode MS"/>
                <a:cs typeface="Arial Unicode MS"/>
              </a:rPr>
              <a:t>typically  </a:t>
            </a:r>
            <a:r>
              <a:rPr sz="900" spc="25" dirty="0">
                <a:latin typeface="Arial Unicode MS"/>
                <a:cs typeface="Arial Unicode MS"/>
              </a:rPr>
              <a:t>good </a:t>
            </a:r>
            <a:r>
              <a:rPr sz="900" spc="15" dirty="0">
                <a:latin typeface="Arial Unicode MS"/>
                <a:cs typeface="Arial Unicode MS"/>
              </a:rPr>
              <a:t>candidates </a:t>
            </a:r>
            <a:r>
              <a:rPr sz="900" spc="50" dirty="0">
                <a:latin typeface="Arial Unicode MS"/>
                <a:cs typeface="Arial Unicode MS"/>
              </a:rPr>
              <a:t>for </a:t>
            </a:r>
            <a:r>
              <a:rPr sz="900" spc="15" dirty="0">
                <a:latin typeface="Arial Unicode MS"/>
                <a:cs typeface="Arial Unicode MS"/>
              </a:rPr>
              <a:t>Cloud </a:t>
            </a:r>
            <a:r>
              <a:rPr sz="900" spc="-15" dirty="0">
                <a:latin typeface="Arial Unicode MS"/>
                <a:cs typeface="Arial Unicode MS"/>
              </a:rPr>
              <a:t>as </a:t>
            </a:r>
            <a:r>
              <a:rPr sz="900" spc="25" dirty="0">
                <a:latin typeface="Arial Unicode MS"/>
                <a:cs typeface="Arial Unicode MS"/>
              </a:rPr>
              <a:t>they </a:t>
            </a:r>
            <a:r>
              <a:rPr sz="900" spc="20" dirty="0">
                <a:latin typeface="Arial Unicode MS"/>
                <a:cs typeface="Arial Unicode MS"/>
              </a:rPr>
              <a:t>need </a:t>
            </a:r>
            <a:r>
              <a:rPr sz="900" spc="45" dirty="0">
                <a:latin typeface="Arial Unicode MS"/>
                <a:cs typeface="Arial Unicode MS"/>
              </a:rPr>
              <a:t>more </a:t>
            </a:r>
            <a:r>
              <a:rPr sz="900" spc="20" dirty="0">
                <a:latin typeface="Arial Unicode MS"/>
                <a:cs typeface="Arial Unicode MS"/>
              </a:rPr>
              <a:t>machines </a:t>
            </a:r>
            <a:r>
              <a:rPr sz="900" spc="55" dirty="0">
                <a:latin typeface="Arial Unicode MS"/>
                <a:cs typeface="Arial Unicode MS"/>
              </a:rPr>
              <a:t>but </a:t>
            </a:r>
            <a:r>
              <a:rPr sz="900" spc="45" dirty="0">
                <a:latin typeface="Arial Unicode MS"/>
                <a:cs typeface="Arial Unicode MS"/>
              </a:rPr>
              <a:t>do </a:t>
            </a:r>
            <a:r>
              <a:rPr sz="900" spc="50" dirty="0">
                <a:latin typeface="Arial Unicode MS"/>
                <a:cs typeface="Arial Unicode MS"/>
              </a:rPr>
              <a:t>not </a:t>
            </a:r>
            <a:r>
              <a:rPr sz="900" spc="35" dirty="0">
                <a:latin typeface="Arial Unicode MS"/>
                <a:cs typeface="Arial Unicode MS"/>
              </a:rPr>
              <a:t>require </a:t>
            </a:r>
            <a:r>
              <a:rPr sz="900" spc="30" dirty="0">
                <a:latin typeface="Arial Unicode MS"/>
                <a:cs typeface="Arial Unicode MS"/>
              </a:rPr>
              <a:t>high  </a:t>
            </a:r>
            <a:r>
              <a:rPr sz="900" spc="15" dirty="0">
                <a:latin typeface="Arial Unicode MS"/>
                <a:cs typeface="Arial Unicode MS"/>
              </a:rPr>
              <a:t>specifications (vertical </a:t>
            </a:r>
            <a:r>
              <a:rPr sz="900" spc="-5" dirty="0">
                <a:latin typeface="Arial Unicode MS"/>
                <a:cs typeface="Arial Unicode MS"/>
              </a:rPr>
              <a:t>scale</a:t>
            </a:r>
            <a:r>
              <a:rPr sz="900" spc="-165" dirty="0">
                <a:latin typeface="Arial Unicode MS"/>
                <a:cs typeface="Arial Unicode MS"/>
              </a:rPr>
              <a:t> </a:t>
            </a:r>
            <a:r>
              <a:rPr sz="900" spc="20" dirty="0">
                <a:latin typeface="Arial Unicode MS"/>
                <a:cs typeface="Arial Unicode MS"/>
              </a:rPr>
              <a:t>out).</a:t>
            </a:r>
            <a:endParaRPr sz="900">
              <a:latin typeface="Arial Unicode MS"/>
              <a:cs typeface="Arial Unicode MS"/>
            </a:endParaRPr>
          </a:p>
          <a:p>
            <a:pPr marL="467359" marR="12700">
              <a:lnSpc>
                <a:spcPct val="100000"/>
              </a:lnSpc>
              <a:spcBef>
                <a:spcPts val="855"/>
              </a:spcBef>
            </a:pPr>
            <a:r>
              <a:rPr sz="900" b="1" spc="65" dirty="0">
                <a:latin typeface="Calibri"/>
                <a:cs typeface="Calibri"/>
              </a:rPr>
              <a:t>End</a:t>
            </a:r>
            <a:r>
              <a:rPr sz="900" b="1" spc="-20" dirty="0">
                <a:latin typeface="Calibri"/>
                <a:cs typeface="Calibri"/>
              </a:rPr>
              <a:t> </a:t>
            </a:r>
            <a:r>
              <a:rPr sz="900" b="1" spc="40" dirty="0">
                <a:latin typeface="Calibri"/>
                <a:cs typeface="Calibri"/>
              </a:rPr>
              <a:t>of</a:t>
            </a:r>
            <a:r>
              <a:rPr sz="900" b="1" dirty="0">
                <a:latin typeface="Calibri"/>
                <a:cs typeface="Calibri"/>
              </a:rPr>
              <a:t> </a:t>
            </a:r>
            <a:r>
              <a:rPr sz="900" b="1" spc="45" dirty="0">
                <a:latin typeface="Calibri"/>
                <a:cs typeface="Calibri"/>
              </a:rPr>
              <a:t>Life</a:t>
            </a:r>
            <a:r>
              <a:rPr sz="900" b="1" spc="-10" dirty="0">
                <a:latin typeface="Calibri"/>
                <a:cs typeface="Calibri"/>
              </a:rPr>
              <a:t> </a:t>
            </a:r>
            <a:r>
              <a:rPr sz="900" b="1" spc="35" dirty="0">
                <a:latin typeface="Calibri"/>
                <a:cs typeface="Calibri"/>
              </a:rPr>
              <a:t>(EOL)</a:t>
            </a:r>
            <a:r>
              <a:rPr sz="900" b="1" spc="-5" dirty="0">
                <a:latin typeface="Calibri"/>
                <a:cs typeface="Calibri"/>
              </a:rPr>
              <a:t> </a:t>
            </a:r>
            <a:r>
              <a:rPr sz="900" dirty="0">
                <a:latin typeface="Arial Unicode MS"/>
                <a:cs typeface="Arial Unicode MS"/>
              </a:rPr>
              <a:t>–</a:t>
            </a:r>
            <a:r>
              <a:rPr sz="900" spc="-10" dirty="0">
                <a:latin typeface="Arial Unicode MS"/>
                <a:cs typeface="Arial Unicode MS"/>
              </a:rPr>
              <a:t> </a:t>
            </a:r>
            <a:r>
              <a:rPr sz="900" spc="15" dirty="0">
                <a:latin typeface="Arial Unicode MS"/>
                <a:cs typeface="Arial Unicode MS"/>
              </a:rPr>
              <a:t>Applications,</a:t>
            </a:r>
            <a:r>
              <a:rPr sz="900" spc="225" dirty="0">
                <a:latin typeface="Arial Unicode MS"/>
                <a:cs typeface="Arial Unicode MS"/>
              </a:rPr>
              <a:t> </a:t>
            </a:r>
            <a:r>
              <a:rPr sz="900" spc="50" dirty="0">
                <a:latin typeface="Arial Unicode MS"/>
                <a:cs typeface="Arial Unicode MS"/>
              </a:rPr>
              <a:t>or</a:t>
            </a:r>
            <a:r>
              <a:rPr sz="900" spc="-10" dirty="0">
                <a:latin typeface="Arial Unicode MS"/>
                <a:cs typeface="Arial Unicode MS"/>
              </a:rPr>
              <a:t> </a:t>
            </a:r>
            <a:r>
              <a:rPr sz="900" spc="30" dirty="0">
                <a:latin typeface="Arial Unicode MS"/>
                <a:cs typeface="Arial Unicode MS"/>
              </a:rPr>
              <a:t>underlying</a:t>
            </a:r>
            <a:r>
              <a:rPr sz="900" spc="-35" dirty="0">
                <a:latin typeface="Arial Unicode MS"/>
                <a:cs typeface="Arial Unicode MS"/>
              </a:rPr>
              <a:t> </a:t>
            </a:r>
            <a:r>
              <a:rPr sz="900" spc="25" dirty="0">
                <a:latin typeface="Arial Unicode MS"/>
                <a:cs typeface="Arial Unicode MS"/>
              </a:rPr>
              <a:t>infrastructure,</a:t>
            </a:r>
            <a:r>
              <a:rPr sz="900" spc="-35" dirty="0">
                <a:latin typeface="Arial Unicode MS"/>
                <a:cs typeface="Arial Unicode MS"/>
              </a:rPr>
              <a:t> </a:t>
            </a:r>
            <a:r>
              <a:rPr sz="900" spc="20" dirty="0">
                <a:latin typeface="Arial Unicode MS"/>
                <a:cs typeface="Arial Unicode MS"/>
              </a:rPr>
              <a:t>reaching</a:t>
            </a:r>
            <a:r>
              <a:rPr sz="900" spc="-40" dirty="0">
                <a:latin typeface="Arial Unicode MS"/>
                <a:cs typeface="Arial Unicode MS"/>
              </a:rPr>
              <a:t> </a:t>
            </a:r>
            <a:r>
              <a:rPr sz="900" spc="30" dirty="0">
                <a:latin typeface="Arial Unicode MS"/>
                <a:cs typeface="Arial Unicode MS"/>
              </a:rPr>
              <a:t>end</a:t>
            </a:r>
            <a:r>
              <a:rPr sz="900" spc="-20" dirty="0">
                <a:latin typeface="Arial Unicode MS"/>
                <a:cs typeface="Arial Unicode MS"/>
              </a:rPr>
              <a:t> </a:t>
            </a:r>
            <a:r>
              <a:rPr sz="900" spc="45" dirty="0">
                <a:latin typeface="Arial Unicode MS"/>
                <a:cs typeface="Arial Unicode MS"/>
              </a:rPr>
              <a:t>of</a:t>
            </a:r>
            <a:r>
              <a:rPr sz="900" spc="-25" dirty="0">
                <a:latin typeface="Arial Unicode MS"/>
                <a:cs typeface="Arial Unicode MS"/>
              </a:rPr>
              <a:t> </a:t>
            </a:r>
            <a:r>
              <a:rPr sz="900" spc="25" dirty="0">
                <a:latin typeface="Arial Unicode MS"/>
                <a:cs typeface="Arial Unicode MS"/>
              </a:rPr>
              <a:t>life</a:t>
            </a:r>
            <a:r>
              <a:rPr sz="900" spc="-5" dirty="0">
                <a:latin typeface="Arial Unicode MS"/>
                <a:cs typeface="Arial Unicode MS"/>
              </a:rPr>
              <a:t> </a:t>
            </a:r>
            <a:r>
              <a:rPr sz="900" spc="25" dirty="0">
                <a:latin typeface="Arial Unicode MS"/>
                <a:cs typeface="Arial Unicode MS"/>
              </a:rPr>
              <a:t>provides  </a:t>
            </a:r>
            <a:r>
              <a:rPr sz="900" dirty="0">
                <a:latin typeface="Arial Unicode MS"/>
                <a:cs typeface="Arial Unicode MS"/>
              </a:rPr>
              <a:t>a </a:t>
            </a:r>
            <a:r>
              <a:rPr sz="900" spc="40" dirty="0">
                <a:latin typeface="Arial Unicode MS"/>
                <a:cs typeface="Arial Unicode MS"/>
              </a:rPr>
              <a:t>burning </a:t>
            </a:r>
            <a:r>
              <a:rPr sz="900" spc="45" dirty="0">
                <a:latin typeface="Arial Unicode MS"/>
                <a:cs typeface="Arial Unicode MS"/>
              </a:rPr>
              <a:t>platform </a:t>
            </a:r>
            <a:r>
              <a:rPr sz="900" spc="30" dirty="0">
                <a:latin typeface="Arial Unicode MS"/>
                <a:cs typeface="Arial Unicode MS"/>
              </a:rPr>
              <a:t>and </a:t>
            </a:r>
            <a:r>
              <a:rPr sz="900" dirty="0">
                <a:latin typeface="Arial Unicode MS"/>
                <a:cs typeface="Arial Unicode MS"/>
              </a:rPr>
              <a:t>is </a:t>
            </a:r>
            <a:r>
              <a:rPr sz="900" spc="30" dirty="0">
                <a:latin typeface="Arial Unicode MS"/>
                <a:cs typeface="Arial Unicode MS"/>
              </a:rPr>
              <a:t>imperative </a:t>
            </a:r>
            <a:r>
              <a:rPr sz="900" spc="45" dirty="0">
                <a:latin typeface="Arial Unicode MS"/>
                <a:cs typeface="Arial Unicode MS"/>
              </a:rPr>
              <a:t>for </a:t>
            </a:r>
            <a:r>
              <a:rPr sz="900" spc="25" dirty="0">
                <a:latin typeface="Arial Unicode MS"/>
                <a:cs typeface="Arial Unicode MS"/>
              </a:rPr>
              <a:t>decoupling workloads </a:t>
            </a:r>
            <a:r>
              <a:rPr sz="900" spc="55" dirty="0">
                <a:latin typeface="Arial Unicode MS"/>
                <a:cs typeface="Arial Unicode MS"/>
              </a:rPr>
              <a:t>from </a:t>
            </a:r>
            <a:r>
              <a:rPr sz="900" spc="35" dirty="0">
                <a:latin typeface="Arial Unicode MS"/>
                <a:cs typeface="Arial Unicode MS"/>
              </a:rPr>
              <a:t>infrastructure </a:t>
            </a:r>
            <a:r>
              <a:rPr sz="900" spc="30" dirty="0">
                <a:latin typeface="Arial Unicode MS"/>
                <a:cs typeface="Arial Unicode MS"/>
              </a:rPr>
              <a:t>and  migrating </a:t>
            </a:r>
            <a:r>
              <a:rPr sz="900" spc="50" dirty="0">
                <a:latin typeface="Arial Unicode MS"/>
                <a:cs typeface="Arial Unicode MS"/>
              </a:rPr>
              <a:t>to</a:t>
            </a:r>
            <a:r>
              <a:rPr sz="900" spc="-100" dirty="0">
                <a:latin typeface="Arial Unicode MS"/>
                <a:cs typeface="Arial Unicode MS"/>
              </a:rPr>
              <a:t> </a:t>
            </a:r>
            <a:r>
              <a:rPr sz="900" spc="10" dirty="0">
                <a:latin typeface="Arial Unicode MS"/>
                <a:cs typeface="Arial Unicode MS"/>
              </a:rPr>
              <a:t>Cloud.</a:t>
            </a:r>
            <a:endParaRPr sz="900">
              <a:latin typeface="Arial Unicode MS"/>
              <a:cs typeface="Arial Unicode MS"/>
            </a:endParaRPr>
          </a:p>
          <a:p>
            <a:pPr marL="467359" marR="5080">
              <a:lnSpc>
                <a:spcPct val="100000"/>
              </a:lnSpc>
              <a:spcBef>
                <a:spcPts val="860"/>
              </a:spcBef>
            </a:pPr>
            <a:r>
              <a:rPr sz="900" b="1" spc="35" dirty="0">
                <a:latin typeface="Calibri"/>
                <a:cs typeface="Calibri"/>
              </a:rPr>
              <a:t>Existing </a:t>
            </a:r>
            <a:r>
              <a:rPr sz="900" b="1" spc="60" dirty="0">
                <a:latin typeface="Calibri"/>
                <a:cs typeface="Calibri"/>
              </a:rPr>
              <a:t>SaaS </a:t>
            </a:r>
            <a:r>
              <a:rPr sz="900" b="1" spc="40" dirty="0">
                <a:latin typeface="Calibri"/>
                <a:cs typeface="Calibri"/>
              </a:rPr>
              <a:t>Offering </a:t>
            </a:r>
            <a:r>
              <a:rPr sz="900" dirty="0">
                <a:latin typeface="Arial Unicode MS"/>
                <a:cs typeface="Arial Unicode MS"/>
              </a:rPr>
              <a:t>– </a:t>
            </a:r>
            <a:r>
              <a:rPr sz="900" spc="20" dirty="0">
                <a:latin typeface="Arial Unicode MS"/>
                <a:cs typeface="Arial Unicode MS"/>
              </a:rPr>
              <a:t>Applications </a:t>
            </a:r>
            <a:r>
              <a:rPr sz="900" spc="40" dirty="0">
                <a:latin typeface="Arial Unicode MS"/>
                <a:cs typeface="Arial Unicode MS"/>
              </a:rPr>
              <a:t>that </a:t>
            </a:r>
            <a:r>
              <a:rPr sz="900" spc="10" dirty="0">
                <a:latin typeface="Arial Unicode MS"/>
                <a:cs typeface="Arial Unicode MS"/>
              </a:rPr>
              <a:t>have </a:t>
            </a:r>
            <a:r>
              <a:rPr sz="900" spc="25" dirty="0">
                <a:latin typeface="Arial Unicode MS"/>
                <a:cs typeface="Arial Unicode MS"/>
              </a:rPr>
              <a:t>an </a:t>
            </a:r>
            <a:r>
              <a:rPr sz="900" spc="15" dirty="0">
                <a:latin typeface="Arial Unicode MS"/>
                <a:cs typeface="Arial Unicode MS"/>
              </a:rPr>
              <a:t>existing Software </a:t>
            </a:r>
            <a:r>
              <a:rPr sz="900" spc="-15" dirty="0">
                <a:latin typeface="Arial Unicode MS"/>
                <a:cs typeface="Arial Unicode MS"/>
              </a:rPr>
              <a:t>as </a:t>
            </a:r>
            <a:r>
              <a:rPr sz="900" dirty="0">
                <a:latin typeface="Arial Unicode MS"/>
                <a:cs typeface="Arial Unicode MS"/>
              </a:rPr>
              <a:t>a </a:t>
            </a:r>
            <a:r>
              <a:rPr sz="900" spc="-5" dirty="0">
                <a:latin typeface="Arial Unicode MS"/>
                <a:cs typeface="Arial Unicode MS"/>
              </a:rPr>
              <a:t>Service </a:t>
            </a:r>
            <a:r>
              <a:rPr sz="900" spc="30" dirty="0">
                <a:latin typeface="Arial Unicode MS"/>
                <a:cs typeface="Arial Unicode MS"/>
              </a:rPr>
              <a:t>offering  </a:t>
            </a:r>
            <a:r>
              <a:rPr sz="900" spc="20" dirty="0">
                <a:latin typeface="Arial Unicode MS"/>
                <a:cs typeface="Arial Unicode MS"/>
              </a:rPr>
              <a:t>are</a:t>
            </a:r>
            <a:r>
              <a:rPr sz="900" spc="-35" dirty="0">
                <a:latin typeface="Arial Unicode MS"/>
                <a:cs typeface="Arial Unicode MS"/>
              </a:rPr>
              <a:t> </a:t>
            </a:r>
            <a:r>
              <a:rPr sz="900" spc="35" dirty="0">
                <a:latin typeface="Arial Unicode MS"/>
                <a:cs typeface="Arial Unicode MS"/>
              </a:rPr>
              <a:t>simpler</a:t>
            </a:r>
            <a:r>
              <a:rPr sz="900" spc="-30" dirty="0">
                <a:latin typeface="Arial Unicode MS"/>
                <a:cs typeface="Arial Unicode MS"/>
              </a:rPr>
              <a:t> </a:t>
            </a:r>
            <a:r>
              <a:rPr sz="900" spc="50" dirty="0">
                <a:latin typeface="Arial Unicode MS"/>
                <a:cs typeface="Arial Unicode MS"/>
              </a:rPr>
              <a:t>to</a:t>
            </a:r>
            <a:r>
              <a:rPr sz="900" spc="-25" dirty="0">
                <a:latin typeface="Arial Unicode MS"/>
                <a:cs typeface="Arial Unicode MS"/>
              </a:rPr>
              <a:t> </a:t>
            </a:r>
            <a:r>
              <a:rPr sz="900" spc="30" dirty="0">
                <a:latin typeface="Arial Unicode MS"/>
                <a:cs typeface="Arial Unicode MS"/>
              </a:rPr>
              <a:t>move</a:t>
            </a:r>
            <a:r>
              <a:rPr sz="900" spc="-25" dirty="0">
                <a:latin typeface="Arial Unicode MS"/>
                <a:cs typeface="Arial Unicode MS"/>
              </a:rPr>
              <a:t> </a:t>
            </a:r>
            <a:r>
              <a:rPr sz="900" spc="50" dirty="0">
                <a:latin typeface="Arial Unicode MS"/>
                <a:cs typeface="Arial Unicode MS"/>
              </a:rPr>
              <a:t>to</a:t>
            </a:r>
            <a:r>
              <a:rPr sz="900" spc="-25" dirty="0">
                <a:latin typeface="Arial Unicode MS"/>
                <a:cs typeface="Arial Unicode MS"/>
              </a:rPr>
              <a:t> </a:t>
            </a:r>
            <a:r>
              <a:rPr sz="900" spc="15" dirty="0">
                <a:latin typeface="Arial Unicode MS"/>
                <a:cs typeface="Arial Unicode MS"/>
              </a:rPr>
              <a:t>Cloud</a:t>
            </a:r>
            <a:r>
              <a:rPr sz="900" spc="-20" dirty="0">
                <a:latin typeface="Arial Unicode MS"/>
                <a:cs typeface="Arial Unicode MS"/>
              </a:rPr>
              <a:t> </a:t>
            </a:r>
            <a:r>
              <a:rPr sz="900" spc="-15" dirty="0">
                <a:latin typeface="Arial Unicode MS"/>
                <a:cs typeface="Arial Unicode MS"/>
              </a:rPr>
              <a:t>as</a:t>
            </a:r>
            <a:r>
              <a:rPr sz="900" spc="-20" dirty="0">
                <a:latin typeface="Arial Unicode MS"/>
                <a:cs typeface="Arial Unicode MS"/>
              </a:rPr>
              <a:t> </a:t>
            </a:r>
            <a:r>
              <a:rPr sz="900" spc="25" dirty="0">
                <a:latin typeface="Arial Unicode MS"/>
                <a:cs typeface="Arial Unicode MS"/>
              </a:rPr>
              <a:t>they</a:t>
            </a:r>
            <a:r>
              <a:rPr sz="900" spc="-20" dirty="0">
                <a:latin typeface="Arial Unicode MS"/>
                <a:cs typeface="Arial Unicode MS"/>
              </a:rPr>
              <a:t> </a:t>
            </a:r>
            <a:r>
              <a:rPr sz="900" spc="45" dirty="0">
                <a:latin typeface="Arial Unicode MS"/>
                <a:cs typeface="Arial Unicode MS"/>
              </a:rPr>
              <a:t>do</a:t>
            </a:r>
            <a:r>
              <a:rPr sz="900" spc="-25" dirty="0">
                <a:latin typeface="Arial Unicode MS"/>
                <a:cs typeface="Arial Unicode MS"/>
              </a:rPr>
              <a:t> </a:t>
            </a:r>
            <a:r>
              <a:rPr sz="900" spc="50" dirty="0">
                <a:latin typeface="Arial Unicode MS"/>
                <a:cs typeface="Arial Unicode MS"/>
              </a:rPr>
              <a:t>not</a:t>
            </a:r>
            <a:r>
              <a:rPr sz="900" spc="-15" dirty="0">
                <a:latin typeface="Arial Unicode MS"/>
                <a:cs typeface="Arial Unicode MS"/>
              </a:rPr>
              <a:t> </a:t>
            </a:r>
            <a:r>
              <a:rPr sz="900" spc="35" dirty="0">
                <a:latin typeface="Arial Unicode MS"/>
                <a:cs typeface="Arial Unicode MS"/>
              </a:rPr>
              <a:t>require</a:t>
            </a:r>
            <a:r>
              <a:rPr sz="900" spc="-50" dirty="0">
                <a:latin typeface="Arial Unicode MS"/>
                <a:cs typeface="Arial Unicode MS"/>
              </a:rPr>
              <a:t> </a:t>
            </a:r>
            <a:r>
              <a:rPr sz="900" spc="15" dirty="0">
                <a:latin typeface="Arial Unicode MS"/>
                <a:cs typeface="Arial Unicode MS"/>
              </a:rPr>
              <a:t>any</a:t>
            </a:r>
            <a:r>
              <a:rPr sz="900" spc="-20" dirty="0">
                <a:latin typeface="Arial Unicode MS"/>
                <a:cs typeface="Arial Unicode MS"/>
              </a:rPr>
              <a:t> </a:t>
            </a:r>
            <a:r>
              <a:rPr sz="900" spc="10" dirty="0">
                <a:latin typeface="Arial Unicode MS"/>
                <a:cs typeface="Arial Unicode MS"/>
              </a:rPr>
              <a:t>change</a:t>
            </a:r>
            <a:r>
              <a:rPr sz="900" spc="-45" dirty="0">
                <a:latin typeface="Arial Unicode MS"/>
                <a:cs typeface="Arial Unicode MS"/>
              </a:rPr>
              <a:t> </a:t>
            </a:r>
            <a:r>
              <a:rPr sz="900" spc="50" dirty="0">
                <a:latin typeface="Arial Unicode MS"/>
                <a:cs typeface="Arial Unicode MS"/>
              </a:rPr>
              <a:t>to</a:t>
            </a:r>
            <a:r>
              <a:rPr sz="900" spc="-15" dirty="0">
                <a:latin typeface="Arial Unicode MS"/>
                <a:cs typeface="Arial Unicode MS"/>
              </a:rPr>
              <a:t> </a:t>
            </a:r>
            <a:r>
              <a:rPr sz="900" spc="35" dirty="0">
                <a:latin typeface="Arial Unicode MS"/>
                <a:cs typeface="Arial Unicode MS"/>
              </a:rPr>
              <a:t>the</a:t>
            </a:r>
            <a:r>
              <a:rPr sz="900" spc="-20" dirty="0">
                <a:latin typeface="Arial Unicode MS"/>
                <a:cs typeface="Arial Unicode MS"/>
              </a:rPr>
              <a:t> </a:t>
            </a:r>
            <a:r>
              <a:rPr sz="900" spc="15" dirty="0">
                <a:latin typeface="Arial Unicode MS"/>
                <a:cs typeface="Arial Unicode MS"/>
              </a:rPr>
              <a:t>code</a:t>
            </a:r>
            <a:r>
              <a:rPr sz="900" spc="-20" dirty="0">
                <a:latin typeface="Arial Unicode MS"/>
                <a:cs typeface="Arial Unicode MS"/>
              </a:rPr>
              <a:t> </a:t>
            </a:r>
            <a:r>
              <a:rPr sz="900" spc="5" dirty="0">
                <a:latin typeface="Arial Unicode MS"/>
                <a:cs typeface="Arial Unicode MS"/>
              </a:rPr>
              <a:t>base</a:t>
            </a:r>
            <a:r>
              <a:rPr sz="900" spc="-30" dirty="0">
                <a:latin typeface="Arial Unicode MS"/>
                <a:cs typeface="Arial Unicode MS"/>
              </a:rPr>
              <a:t> </a:t>
            </a:r>
            <a:r>
              <a:rPr sz="900" spc="55" dirty="0">
                <a:latin typeface="Arial Unicode MS"/>
                <a:cs typeface="Arial Unicode MS"/>
              </a:rPr>
              <a:t>but</a:t>
            </a:r>
            <a:r>
              <a:rPr sz="900" dirty="0">
                <a:latin typeface="Arial Unicode MS"/>
                <a:cs typeface="Arial Unicode MS"/>
              </a:rPr>
              <a:t> </a:t>
            </a:r>
            <a:r>
              <a:rPr sz="900" spc="30" dirty="0">
                <a:latin typeface="Arial Unicode MS"/>
                <a:cs typeface="Arial Unicode MS"/>
              </a:rPr>
              <a:t>only  </a:t>
            </a:r>
            <a:r>
              <a:rPr sz="900" dirty="0">
                <a:latin typeface="Arial Unicode MS"/>
                <a:cs typeface="Arial Unicode MS"/>
              </a:rPr>
              <a:t>a</a:t>
            </a:r>
            <a:r>
              <a:rPr sz="900" spc="-25" dirty="0">
                <a:latin typeface="Arial Unicode MS"/>
                <a:cs typeface="Arial Unicode MS"/>
              </a:rPr>
              <a:t> </a:t>
            </a:r>
            <a:r>
              <a:rPr sz="900" spc="10" dirty="0">
                <a:latin typeface="Arial Unicode MS"/>
                <a:cs typeface="Arial Unicode MS"/>
              </a:rPr>
              <a:t>change</a:t>
            </a:r>
            <a:r>
              <a:rPr sz="900" spc="-40" dirty="0">
                <a:latin typeface="Arial Unicode MS"/>
                <a:cs typeface="Arial Unicode MS"/>
              </a:rPr>
              <a:t> </a:t>
            </a:r>
            <a:r>
              <a:rPr sz="900" spc="50" dirty="0">
                <a:latin typeface="Arial Unicode MS"/>
                <a:cs typeface="Arial Unicode MS"/>
              </a:rPr>
              <a:t>to</a:t>
            </a:r>
            <a:r>
              <a:rPr sz="900" spc="-15" dirty="0">
                <a:latin typeface="Arial Unicode MS"/>
                <a:cs typeface="Arial Unicode MS"/>
              </a:rPr>
              <a:t> </a:t>
            </a:r>
            <a:r>
              <a:rPr sz="900" spc="35" dirty="0">
                <a:latin typeface="Arial Unicode MS"/>
                <a:cs typeface="Arial Unicode MS"/>
              </a:rPr>
              <a:t>the</a:t>
            </a:r>
            <a:r>
              <a:rPr sz="900" spc="-25" dirty="0">
                <a:latin typeface="Arial Unicode MS"/>
                <a:cs typeface="Arial Unicode MS"/>
              </a:rPr>
              <a:t> </a:t>
            </a:r>
            <a:r>
              <a:rPr sz="900" spc="30" dirty="0">
                <a:latin typeface="Arial Unicode MS"/>
                <a:cs typeface="Arial Unicode MS"/>
              </a:rPr>
              <a:t>subscription</a:t>
            </a:r>
            <a:r>
              <a:rPr sz="900" spc="-35" dirty="0">
                <a:latin typeface="Arial Unicode MS"/>
                <a:cs typeface="Arial Unicode MS"/>
              </a:rPr>
              <a:t> </a:t>
            </a:r>
            <a:r>
              <a:rPr sz="900" spc="40" dirty="0">
                <a:latin typeface="Arial Unicode MS"/>
                <a:cs typeface="Arial Unicode MS"/>
              </a:rPr>
              <a:t>model</a:t>
            </a:r>
            <a:r>
              <a:rPr sz="900" spc="-50" dirty="0">
                <a:latin typeface="Arial Unicode MS"/>
                <a:cs typeface="Arial Unicode MS"/>
              </a:rPr>
              <a:t> </a:t>
            </a:r>
            <a:r>
              <a:rPr sz="900" spc="50" dirty="0">
                <a:latin typeface="Arial Unicode MS"/>
                <a:cs typeface="Arial Unicode MS"/>
              </a:rPr>
              <a:t>for</a:t>
            </a:r>
            <a:r>
              <a:rPr sz="900" spc="-20" dirty="0">
                <a:latin typeface="Arial Unicode MS"/>
                <a:cs typeface="Arial Unicode MS"/>
              </a:rPr>
              <a:t> </a:t>
            </a:r>
            <a:r>
              <a:rPr sz="900" spc="35" dirty="0">
                <a:latin typeface="Arial Unicode MS"/>
                <a:cs typeface="Arial Unicode MS"/>
              </a:rPr>
              <a:t>the</a:t>
            </a:r>
            <a:r>
              <a:rPr sz="900" spc="-25" dirty="0">
                <a:latin typeface="Arial Unicode MS"/>
                <a:cs typeface="Arial Unicode MS"/>
              </a:rPr>
              <a:t> </a:t>
            </a:r>
            <a:r>
              <a:rPr sz="900" spc="5" dirty="0">
                <a:latin typeface="Arial Unicode MS"/>
                <a:cs typeface="Arial Unicode MS"/>
              </a:rPr>
              <a:t>service.</a:t>
            </a:r>
            <a:endParaRPr sz="900">
              <a:latin typeface="Arial Unicode MS"/>
              <a:cs typeface="Arial Unicode MS"/>
            </a:endParaRPr>
          </a:p>
          <a:p>
            <a:pPr marL="467359" marR="55244">
              <a:lnSpc>
                <a:spcPct val="100000"/>
              </a:lnSpc>
              <a:spcBef>
                <a:spcPts val="855"/>
              </a:spcBef>
            </a:pPr>
            <a:r>
              <a:rPr sz="900" b="1" spc="60" dirty="0">
                <a:latin typeface="Calibri"/>
                <a:cs typeface="Calibri"/>
              </a:rPr>
              <a:t>Low</a:t>
            </a:r>
            <a:r>
              <a:rPr sz="900" b="1" spc="-15" dirty="0">
                <a:latin typeface="Calibri"/>
                <a:cs typeface="Calibri"/>
              </a:rPr>
              <a:t> </a:t>
            </a:r>
            <a:r>
              <a:rPr sz="900" b="1" spc="60" dirty="0">
                <a:latin typeface="Calibri"/>
                <a:cs typeface="Calibri"/>
              </a:rPr>
              <a:t>Degree</a:t>
            </a:r>
            <a:r>
              <a:rPr sz="900" b="1" spc="-25" dirty="0">
                <a:latin typeface="Calibri"/>
                <a:cs typeface="Calibri"/>
              </a:rPr>
              <a:t> </a:t>
            </a:r>
            <a:r>
              <a:rPr sz="900" b="1" spc="40" dirty="0">
                <a:latin typeface="Calibri"/>
                <a:cs typeface="Calibri"/>
              </a:rPr>
              <a:t>of</a:t>
            </a:r>
            <a:r>
              <a:rPr sz="900" b="1" spc="10" dirty="0">
                <a:latin typeface="Calibri"/>
                <a:cs typeface="Calibri"/>
              </a:rPr>
              <a:t> </a:t>
            </a:r>
            <a:r>
              <a:rPr sz="900" b="1" spc="35" dirty="0">
                <a:latin typeface="Calibri"/>
                <a:cs typeface="Calibri"/>
              </a:rPr>
              <a:t>Integration</a:t>
            </a:r>
            <a:r>
              <a:rPr sz="900" b="1" spc="-10" dirty="0">
                <a:latin typeface="Calibri"/>
                <a:cs typeface="Calibri"/>
              </a:rPr>
              <a:t> </a:t>
            </a:r>
            <a:r>
              <a:rPr sz="900" dirty="0">
                <a:latin typeface="Arial Unicode MS"/>
                <a:cs typeface="Arial Unicode MS"/>
              </a:rPr>
              <a:t>–</a:t>
            </a:r>
            <a:r>
              <a:rPr sz="900" spc="-10" dirty="0">
                <a:latin typeface="Arial Unicode MS"/>
                <a:cs typeface="Arial Unicode MS"/>
              </a:rPr>
              <a:t> </a:t>
            </a:r>
            <a:r>
              <a:rPr sz="900" spc="20" dirty="0">
                <a:latin typeface="Arial Unicode MS"/>
                <a:cs typeface="Arial Unicode MS"/>
              </a:rPr>
              <a:t>Applications</a:t>
            </a:r>
            <a:r>
              <a:rPr sz="900" spc="-30" dirty="0">
                <a:latin typeface="Arial Unicode MS"/>
                <a:cs typeface="Arial Unicode MS"/>
              </a:rPr>
              <a:t> </a:t>
            </a:r>
            <a:r>
              <a:rPr sz="900" spc="45" dirty="0">
                <a:latin typeface="Arial Unicode MS"/>
                <a:cs typeface="Arial Unicode MS"/>
              </a:rPr>
              <a:t>with</a:t>
            </a:r>
            <a:r>
              <a:rPr sz="900" spc="-20" dirty="0">
                <a:latin typeface="Arial Unicode MS"/>
                <a:cs typeface="Arial Unicode MS"/>
              </a:rPr>
              <a:t> </a:t>
            </a:r>
            <a:r>
              <a:rPr sz="900" spc="-5" dirty="0">
                <a:latin typeface="Arial Unicode MS"/>
                <a:cs typeface="Arial Unicode MS"/>
              </a:rPr>
              <a:t>less</a:t>
            </a:r>
            <a:r>
              <a:rPr sz="900" spc="-30" dirty="0">
                <a:latin typeface="Arial Unicode MS"/>
                <a:cs typeface="Arial Unicode MS"/>
              </a:rPr>
              <a:t> </a:t>
            </a:r>
            <a:r>
              <a:rPr sz="900" spc="30" dirty="0">
                <a:latin typeface="Arial Unicode MS"/>
                <a:cs typeface="Arial Unicode MS"/>
              </a:rPr>
              <a:t>integration</a:t>
            </a:r>
            <a:r>
              <a:rPr sz="900" spc="-40" dirty="0">
                <a:latin typeface="Arial Unicode MS"/>
                <a:cs typeface="Arial Unicode MS"/>
              </a:rPr>
              <a:t> </a:t>
            </a:r>
            <a:r>
              <a:rPr sz="900" spc="30" dirty="0">
                <a:latin typeface="Arial Unicode MS"/>
                <a:cs typeface="Arial Unicode MS"/>
              </a:rPr>
              <a:t>and</a:t>
            </a:r>
            <a:r>
              <a:rPr sz="900" spc="-10" dirty="0">
                <a:latin typeface="Arial Unicode MS"/>
                <a:cs typeface="Arial Unicode MS"/>
              </a:rPr>
              <a:t> </a:t>
            </a:r>
            <a:r>
              <a:rPr sz="900" spc="30" dirty="0">
                <a:latin typeface="Arial Unicode MS"/>
                <a:cs typeface="Arial Unicode MS"/>
              </a:rPr>
              <a:t>touchpoints</a:t>
            </a:r>
            <a:r>
              <a:rPr sz="900" spc="-35" dirty="0">
                <a:latin typeface="Arial Unicode MS"/>
                <a:cs typeface="Arial Unicode MS"/>
              </a:rPr>
              <a:t> </a:t>
            </a:r>
            <a:r>
              <a:rPr sz="900" spc="45" dirty="0">
                <a:latin typeface="Arial Unicode MS"/>
                <a:cs typeface="Arial Unicode MS"/>
              </a:rPr>
              <a:t>with</a:t>
            </a:r>
            <a:r>
              <a:rPr sz="900" spc="-5" dirty="0">
                <a:latin typeface="Arial Unicode MS"/>
                <a:cs typeface="Arial Unicode MS"/>
              </a:rPr>
              <a:t> </a:t>
            </a:r>
            <a:r>
              <a:rPr sz="900" spc="40" dirty="0">
                <a:latin typeface="Arial Unicode MS"/>
                <a:cs typeface="Arial Unicode MS"/>
              </a:rPr>
              <a:t>other  </a:t>
            </a:r>
            <a:r>
              <a:rPr sz="900" spc="10" dirty="0">
                <a:latin typeface="Arial Unicode MS"/>
                <a:cs typeface="Arial Unicode MS"/>
              </a:rPr>
              <a:t>systems </a:t>
            </a:r>
            <a:r>
              <a:rPr sz="900" spc="20" dirty="0">
                <a:latin typeface="Arial Unicode MS"/>
                <a:cs typeface="Arial Unicode MS"/>
              </a:rPr>
              <a:t>are </a:t>
            </a:r>
            <a:r>
              <a:rPr sz="900" spc="35" dirty="0">
                <a:latin typeface="Arial Unicode MS"/>
                <a:cs typeface="Arial Unicode MS"/>
              </a:rPr>
              <a:t>simpler </a:t>
            </a:r>
            <a:r>
              <a:rPr sz="900" spc="50" dirty="0">
                <a:latin typeface="Arial Unicode MS"/>
                <a:cs typeface="Arial Unicode MS"/>
              </a:rPr>
              <a:t>to </a:t>
            </a:r>
            <a:r>
              <a:rPr sz="900" spc="35" dirty="0">
                <a:latin typeface="Arial Unicode MS"/>
                <a:cs typeface="Arial Unicode MS"/>
              </a:rPr>
              <a:t>shift </a:t>
            </a:r>
            <a:r>
              <a:rPr sz="900" spc="50" dirty="0">
                <a:latin typeface="Arial Unicode MS"/>
                <a:cs typeface="Arial Unicode MS"/>
              </a:rPr>
              <a:t>to </a:t>
            </a:r>
            <a:r>
              <a:rPr sz="900" spc="15" dirty="0">
                <a:latin typeface="Arial Unicode MS"/>
                <a:cs typeface="Arial Unicode MS"/>
              </a:rPr>
              <a:t>Cloud </a:t>
            </a:r>
            <a:r>
              <a:rPr sz="900" spc="-15" dirty="0">
                <a:latin typeface="Arial Unicode MS"/>
                <a:cs typeface="Arial Unicode MS"/>
              </a:rPr>
              <a:t>as </a:t>
            </a:r>
            <a:r>
              <a:rPr sz="900" spc="35" dirty="0">
                <a:latin typeface="Arial Unicode MS"/>
                <a:cs typeface="Arial Unicode MS"/>
              </a:rPr>
              <a:t>there </a:t>
            </a:r>
            <a:r>
              <a:rPr sz="900" dirty="0">
                <a:latin typeface="Arial Unicode MS"/>
                <a:cs typeface="Arial Unicode MS"/>
              </a:rPr>
              <a:t>is </a:t>
            </a:r>
            <a:r>
              <a:rPr sz="900" spc="45" dirty="0">
                <a:latin typeface="Arial Unicode MS"/>
                <a:cs typeface="Arial Unicode MS"/>
              </a:rPr>
              <a:t>no </a:t>
            </a:r>
            <a:r>
              <a:rPr sz="900" spc="25" dirty="0">
                <a:latin typeface="Arial Unicode MS"/>
                <a:cs typeface="Arial Unicode MS"/>
              </a:rPr>
              <a:t>need </a:t>
            </a:r>
            <a:r>
              <a:rPr sz="900" spc="50" dirty="0">
                <a:latin typeface="Arial Unicode MS"/>
                <a:cs typeface="Arial Unicode MS"/>
              </a:rPr>
              <a:t>to </a:t>
            </a:r>
            <a:r>
              <a:rPr sz="900" spc="30" dirty="0">
                <a:latin typeface="Arial Unicode MS"/>
                <a:cs typeface="Arial Unicode MS"/>
              </a:rPr>
              <a:t>unpick </a:t>
            </a:r>
            <a:r>
              <a:rPr sz="900" spc="15" dirty="0">
                <a:latin typeface="Arial Unicode MS"/>
                <a:cs typeface="Arial Unicode MS"/>
              </a:rPr>
              <a:t>all </a:t>
            </a:r>
            <a:r>
              <a:rPr sz="900" spc="35" dirty="0">
                <a:latin typeface="Arial Unicode MS"/>
                <a:cs typeface="Arial Unicode MS"/>
              </a:rPr>
              <a:t>the </a:t>
            </a:r>
            <a:r>
              <a:rPr sz="900" spc="30" dirty="0">
                <a:latin typeface="Arial Unicode MS"/>
                <a:cs typeface="Arial Unicode MS"/>
              </a:rPr>
              <a:t>points </a:t>
            </a:r>
            <a:r>
              <a:rPr sz="900" spc="45" dirty="0">
                <a:latin typeface="Arial Unicode MS"/>
                <a:cs typeface="Arial Unicode MS"/>
              </a:rPr>
              <a:t>of  </a:t>
            </a:r>
            <a:r>
              <a:rPr sz="900" spc="20" dirty="0">
                <a:latin typeface="Arial Unicode MS"/>
                <a:cs typeface="Arial Unicode MS"/>
              </a:rPr>
              <a:t>connectivity</a:t>
            </a:r>
            <a:r>
              <a:rPr sz="900" spc="-60" dirty="0">
                <a:latin typeface="Arial Unicode MS"/>
                <a:cs typeface="Arial Unicode MS"/>
              </a:rPr>
              <a:t> </a:t>
            </a:r>
            <a:r>
              <a:rPr sz="900" spc="30" dirty="0">
                <a:latin typeface="Arial Unicode MS"/>
                <a:cs typeface="Arial Unicode MS"/>
              </a:rPr>
              <a:t>and</a:t>
            </a:r>
            <a:r>
              <a:rPr sz="900" spc="-25" dirty="0">
                <a:latin typeface="Arial Unicode MS"/>
                <a:cs typeface="Arial Unicode MS"/>
              </a:rPr>
              <a:t> </a:t>
            </a:r>
            <a:r>
              <a:rPr sz="900" spc="25" dirty="0">
                <a:latin typeface="Arial Unicode MS"/>
                <a:cs typeface="Arial Unicode MS"/>
              </a:rPr>
              <a:t>ensure</a:t>
            </a:r>
            <a:r>
              <a:rPr sz="900" spc="-35" dirty="0">
                <a:latin typeface="Arial Unicode MS"/>
                <a:cs typeface="Arial Unicode MS"/>
              </a:rPr>
              <a:t> </a:t>
            </a:r>
            <a:r>
              <a:rPr sz="900" spc="40" dirty="0">
                <a:latin typeface="Arial Unicode MS"/>
                <a:cs typeface="Arial Unicode MS"/>
              </a:rPr>
              <a:t>that</a:t>
            </a:r>
            <a:r>
              <a:rPr sz="900" spc="-30" dirty="0">
                <a:latin typeface="Arial Unicode MS"/>
                <a:cs typeface="Arial Unicode MS"/>
              </a:rPr>
              <a:t> </a:t>
            </a:r>
            <a:r>
              <a:rPr sz="900" spc="15" dirty="0">
                <a:latin typeface="Arial Unicode MS"/>
                <a:cs typeface="Arial Unicode MS"/>
              </a:rPr>
              <a:t>these</a:t>
            </a:r>
            <a:r>
              <a:rPr sz="900" spc="-25" dirty="0">
                <a:latin typeface="Arial Unicode MS"/>
                <a:cs typeface="Arial Unicode MS"/>
              </a:rPr>
              <a:t> </a:t>
            </a:r>
            <a:r>
              <a:rPr sz="900" spc="40" dirty="0">
                <a:latin typeface="Arial Unicode MS"/>
                <a:cs typeface="Arial Unicode MS"/>
              </a:rPr>
              <a:t>flow</a:t>
            </a:r>
            <a:r>
              <a:rPr sz="900" spc="-30" dirty="0">
                <a:latin typeface="Arial Unicode MS"/>
                <a:cs typeface="Arial Unicode MS"/>
              </a:rPr>
              <a:t> </a:t>
            </a:r>
            <a:r>
              <a:rPr sz="900" spc="35" dirty="0">
                <a:latin typeface="Arial Unicode MS"/>
                <a:cs typeface="Arial Unicode MS"/>
              </a:rPr>
              <a:t>in</a:t>
            </a:r>
            <a:r>
              <a:rPr sz="900" spc="-10" dirty="0">
                <a:latin typeface="Arial Unicode MS"/>
                <a:cs typeface="Arial Unicode MS"/>
              </a:rPr>
              <a:t> </a:t>
            </a:r>
            <a:r>
              <a:rPr sz="900" spc="35" dirty="0">
                <a:latin typeface="Arial Unicode MS"/>
                <a:cs typeface="Arial Unicode MS"/>
              </a:rPr>
              <a:t>the</a:t>
            </a:r>
            <a:r>
              <a:rPr sz="900" spc="-25" dirty="0">
                <a:latin typeface="Arial Unicode MS"/>
                <a:cs typeface="Arial Unicode MS"/>
              </a:rPr>
              <a:t> </a:t>
            </a:r>
            <a:r>
              <a:rPr sz="900" spc="35" dirty="0">
                <a:latin typeface="Arial Unicode MS"/>
                <a:cs typeface="Arial Unicode MS"/>
              </a:rPr>
              <a:t>new</a:t>
            </a:r>
            <a:r>
              <a:rPr sz="900" spc="-20" dirty="0">
                <a:latin typeface="Arial Unicode MS"/>
                <a:cs typeface="Arial Unicode MS"/>
              </a:rPr>
              <a:t> </a:t>
            </a:r>
            <a:r>
              <a:rPr sz="900" spc="35" dirty="0">
                <a:latin typeface="Arial Unicode MS"/>
                <a:cs typeface="Arial Unicode MS"/>
              </a:rPr>
              <a:t>environment.</a:t>
            </a:r>
            <a:endParaRPr sz="900">
              <a:latin typeface="Arial Unicode MS"/>
              <a:cs typeface="Arial Unicode MS"/>
            </a:endParaRPr>
          </a:p>
          <a:p>
            <a:pPr marL="443230" marR="355600" algn="just">
              <a:lnSpc>
                <a:spcPct val="100000"/>
              </a:lnSpc>
              <a:spcBef>
                <a:spcPts val="860"/>
              </a:spcBef>
            </a:pPr>
            <a:r>
              <a:rPr sz="900" b="1" spc="60" dirty="0">
                <a:latin typeface="Calibri"/>
                <a:cs typeface="Calibri"/>
              </a:rPr>
              <a:t>Low</a:t>
            </a:r>
            <a:r>
              <a:rPr sz="900" b="1" spc="-10" dirty="0">
                <a:latin typeface="Calibri"/>
                <a:cs typeface="Calibri"/>
              </a:rPr>
              <a:t> </a:t>
            </a:r>
            <a:r>
              <a:rPr sz="900" b="1" spc="60" dirty="0">
                <a:latin typeface="Calibri"/>
                <a:cs typeface="Calibri"/>
              </a:rPr>
              <a:t>Degree</a:t>
            </a:r>
            <a:r>
              <a:rPr sz="900" b="1" spc="-25" dirty="0">
                <a:latin typeface="Calibri"/>
                <a:cs typeface="Calibri"/>
              </a:rPr>
              <a:t> </a:t>
            </a:r>
            <a:r>
              <a:rPr sz="900" b="1" spc="40" dirty="0">
                <a:latin typeface="Calibri"/>
                <a:cs typeface="Calibri"/>
              </a:rPr>
              <a:t>of</a:t>
            </a:r>
            <a:r>
              <a:rPr sz="900" b="1" spc="10" dirty="0">
                <a:latin typeface="Calibri"/>
                <a:cs typeface="Calibri"/>
              </a:rPr>
              <a:t> </a:t>
            </a:r>
            <a:r>
              <a:rPr sz="900" b="1" spc="45" dirty="0">
                <a:latin typeface="Calibri"/>
                <a:cs typeface="Calibri"/>
              </a:rPr>
              <a:t>Customisation</a:t>
            </a:r>
            <a:r>
              <a:rPr sz="900" b="1" spc="-30" dirty="0">
                <a:latin typeface="Calibri"/>
                <a:cs typeface="Calibri"/>
              </a:rPr>
              <a:t> </a:t>
            </a:r>
            <a:r>
              <a:rPr sz="900" dirty="0">
                <a:latin typeface="Arial Unicode MS"/>
                <a:cs typeface="Arial Unicode MS"/>
              </a:rPr>
              <a:t>– </a:t>
            </a:r>
            <a:r>
              <a:rPr sz="900" spc="20" dirty="0">
                <a:latin typeface="Arial Unicode MS"/>
                <a:cs typeface="Arial Unicode MS"/>
              </a:rPr>
              <a:t>Applications</a:t>
            </a:r>
            <a:r>
              <a:rPr sz="900" spc="-35" dirty="0">
                <a:latin typeface="Arial Unicode MS"/>
                <a:cs typeface="Arial Unicode MS"/>
              </a:rPr>
              <a:t> </a:t>
            </a:r>
            <a:r>
              <a:rPr sz="900" spc="45" dirty="0">
                <a:latin typeface="Arial Unicode MS"/>
                <a:cs typeface="Arial Unicode MS"/>
              </a:rPr>
              <a:t>with</a:t>
            </a:r>
            <a:r>
              <a:rPr sz="900" spc="-10" dirty="0">
                <a:latin typeface="Arial Unicode MS"/>
                <a:cs typeface="Arial Unicode MS"/>
              </a:rPr>
              <a:t> </a:t>
            </a:r>
            <a:r>
              <a:rPr sz="900" spc="-5" dirty="0">
                <a:latin typeface="Arial Unicode MS"/>
                <a:cs typeface="Arial Unicode MS"/>
              </a:rPr>
              <a:t>less</a:t>
            </a:r>
            <a:r>
              <a:rPr sz="900" spc="-30" dirty="0">
                <a:latin typeface="Arial Unicode MS"/>
                <a:cs typeface="Arial Unicode MS"/>
              </a:rPr>
              <a:t> </a:t>
            </a:r>
            <a:r>
              <a:rPr sz="900" spc="25" dirty="0">
                <a:latin typeface="Arial Unicode MS"/>
                <a:cs typeface="Arial Unicode MS"/>
              </a:rPr>
              <a:t>customisation</a:t>
            </a:r>
            <a:r>
              <a:rPr sz="900" spc="-55" dirty="0">
                <a:latin typeface="Arial Unicode MS"/>
                <a:cs typeface="Arial Unicode MS"/>
              </a:rPr>
              <a:t> </a:t>
            </a:r>
            <a:r>
              <a:rPr sz="900" spc="30" dirty="0">
                <a:latin typeface="Arial Unicode MS"/>
                <a:cs typeface="Arial Unicode MS"/>
              </a:rPr>
              <a:t>will</a:t>
            </a:r>
            <a:r>
              <a:rPr sz="900" dirty="0">
                <a:latin typeface="Arial Unicode MS"/>
                <a:cs typeface="Arial Unicode MS"/>
              </a:rPr>
              <a:t> </a:t>
            </a:r>
            <a:r>
              <a:rPr sz="900" spc="35" dirty="0">
                <a:latin typeface="Arial Unicode MS"/>
                <a:cs typeface="Arial Unicode MS"/>
              </a:rPr>
              <a:t>require</a:t>
            </a:r>
            <a:r>
              <a:rPr sz="900" spc="-45" dirty="0">
                <a:latin typeface="Arial Unicode MS"/>
                <a:cs typeface="Arial Unicode MS"/>
              </a:rPr>
              <a:t> </a:t>
            </a:r>
            <a:r>
              <a:rPr sz="900" spc="-5" dirty="0">
                <a:latin typeface="Arial Unicode MS"/>
                <a:cs typeface="Arial Unicode MS"/>
              </a:rPr>
              <a:t>less  </a:t>
            </a:r>
            <a:r>
              <a:rPr sz="900" spc="20" dirty="0">
                <a:latin typeface="Arial Unicode MS"/>
                <a:cs typeface="Arial Unicode MS"/>
              </a:rPr>
              <a:t>refactoring,</a:t>
            </a:r>
            <a:r>
              <a:rPr sz="900" spc="-35" dirty="0">
                <a:latin typeface="Arial Unicode MS"/>
                <a:cs typeface="Arial Unicode MS"/>
              </a:rPr>
              <a:t> </a:t>
            </a:r>
            <a:r>
              <a:rPr sz="900" spc="50" dirty="0">
                <a:latin typeface="Arial Unicode MS"/>
                <a:cs typeface="Arial Unicode MS"/>
              </a:rPr>
              <a:t>or</a:t>
            </a:r>
            <a:r>
              <a:rPr sz="900" spc="-15" dirty="0">
                <a:latin typeface="Arial Unicode MS"/>
                <a:cs typeface="Arial Unicode MS"/>
              </a:rPr>
              <a:t> </a:t>
            </a:r>
            <a:r>
              <a:rPr sz="900" spc="5" dirty="0">
                <a:latin typeface="Arial Unicode MS"/>
                <a:cs typeface="Arial Unicode MS"/>
              </a:rPr>
              <a:t>changes</a:t>
            </a:r>
            <a:r>
              <a:rPr sz="900" spc="-45" dirty="0">
                <a:latin typeface="Arial Unicode MS"/>
                <a:cs typeface="Arial Unicode MS"/>
              </a:rPr>
              <a:t> </a:t>
            </a:r>
            <a:r>
              <a:rPr sz="900" spc="50" dirty="0">
                <a:latin typeface="Arial Unicode MS"/>
                <a:cs typeface="Arial Unicode MS"/>
              </a:rPr>
              <a:t>to</a:t>
            </a:r>
            <a:r>
              <a:rPr sz="900" spc="-25" dirty="0">
                <a:latin typeface="Arial Unicode MS"/>
                <a:cs typeface="Arial Unicode MS"/>
              </a:rPr>
              <a:t> </a:t>
            </a:r>
            <a:r>
              <a:rPr sz="900" spc="35" dirty="0">
                <a:latin typeface="Arial Unicode MS"/>
                <a:cs typeface="Arial Unicode MS"/>
              </a:rPr>
              <a:t>the</a:t>
            </a:r>
            <a:r>
              <a:rPr sz="900" spc="-10" dirty="0">
                <a:latin typeface="Arial Unicode MS"/>
                <a:cs typeface="Arial Unicode MS"/>
              </a:rPr>
              <a:t> </a:t>
            </a:r>
            <a:r>
              <a:rPr sz="900" spc="15" dirty="0">
                <a:latin typeface="Arial Unicode MS"/>
                <a:cs typeface="Arial Unicode MS"/>
              </a:rPr>
              <a:t>code</a:t>
            </a:r>
            <a:r>
              <a:rPr sz="900" spc="-30" dirty="0">
                <a:latin typeface="Arial Unicode MS"/>
                <a:cs typeface="Arial Unicode MS"/>
              </a:rPr>
              <a:t> </a:t>
            </a:r>
            <a:r>
              <a:rPr sz="900" spc="5" dirty="0">
                <a:latin typeface="Arial Unicode MS"/>
                <a:cs typeface="Arial Unicode MS"/>
              </a:rPr>
              <a:t>base</a:t>
            </a:r>
            <a:r>
              <a:rPr sz="900" spc="-20" dirty="0">
                <a:latin typeface="Arial Unicode MS"/>
                <a:cs typeface="Arial Unicode MS"/>
              </a:rPr>
              <a:t> </a:t>
            </a:r>
            <a:r>
              <a:rPr sz="900" spc="35" dirty="0">
                <a:latin typeface="Arial Unicode MS"/>
                <a:cs typeface="Arial Unicode MS"/>
              </a:rPr>
              <a:t>when</a:t>
            </a:r>
            <a:r>
              <a:rPr sz="900" spc="-20" dirty="0">
                <a:latin typeface="Arial Unicode MS"/>
                <a:cs typeface="Arial Unicode MS"/>
              </a:rPr>
              <a:t> </a:t>
            </a:r>
            <a:r>
              <a:rPr sz="900" spc="25" dirty="0">
                <a:latin typeface="Arial Unicode MS"/>
                <a:cs typeface="Arial Unicode MS"/>
              </a:rPr>
              <a:t>being</a:t>
            </a:r>
            <a:r>
              <a:rPr sz="900" spc="-10" dirty="0">
                <a:latin typeface="Arial Unicode MS"/>
                <a:cs typeface="Arial Unicode MS"/>
              </a:rPr>
              <a:t> </a:t>
            </a:r>
            <a:r>
              <a:rPr sz="900" spc="35" dirty="0">
                <a:latin typeface="Arial Unicode MS"/>
                <a:cs typeface="Arial Unicode MS"/>
              </a:rPr>
              <a:t>moved</a:t>
            </a:r>
            <a:r>
              <a:rPr sz="900" spc="-30" dirty="0">
                <a:latin typeface="Arial Unicode MS"/>
                <a:cs typeface="Arial Unicode MS"/>
              </a:rPr>
              <a:t> </a:t>
            </a:r>
            <a:r>
              <a:rPr sz="900" spc="50" dirty="0">
                <a:latin typeface="Arial Unicode MS"/>
                <a:cs typeface="Arial Unicode MS"/>
              </a:rPr>
              <a:t>to</a:t>
            </a:r>
            <a:r>
              <a:rPr sz="900" spc="-10" dirty="0">
                <a:latin typeface="Arial Unicode MS"/>
                <a:cs typeface="Arial Unicode MS"/>
              </a:rPr>
              <a:t> </a:t>
            </a:r>
            <a:r>
              <a:rPr sz="900" spc="5" dirty="0">
                <a:latin typeface="Arial Unicode MS"/>
                <a:cs typeface="Arial Unicode MS"/>
              </a:rPr>
              <a:t>Cloud,</a:t>
            </a:r>
            <a:r>
              <a:rPr sz="900" spc="-25" dirty="0">
                <a:latin typeface="Arial Unicode MS"/>
                <a:cs typeface="Arial Unicode MS"/>
              </a:rPr>
              <a:t> </a:t>
            </a:r>
            <a:r>
              <a:rPr sz="900" spc="25" dirty="0">
                <a:latin typeface="Arial Unicode MS"/>
                <a:cs typeface="Arial Unicode MS"/>
              </a:rPr>
              <a:t>making</a:t>
            </a:r>
            <a:r>
              <a:rPr sz="900" spc="-20" dirty="0">
                <a:latin typeface="Arial Unicode MS"/>
                <a:cs typeface="Arial Unicode MS"/>
              </a:rPr>
              <a:t> </a:t>
            </a:r>
            <a:r>
              <a:rPr sz="900" spc="50" dirty="0">
                <a:latin typeface="Arial Unicode MS"/>
                <a:cs typeface="Arial Unicode MS"/>
              </a:rPr>
              <a:t>them  </a:t>
            </a:r>
            <a:r>
              <a:rPr sz="900" spc="35" dirty="0">
                <a:latin typeface="Arial Unicode MS"/>
                <a:cs typeface="Arial Unicode MS"/>
              </a:rPr>
              <a:t>simpler</a:t>
            </a:r>
            <a:r>
              <a:rPr sz="900" spc="-50" dirty="0">
                <a:latin typeface="Arial Unicode MS"/>
                <a:cs typeface="Arial Unicode MS"/>
              </a:rPr>
              <a:t> </a:t>
            </a:r>
            <a:r>
              <a:rPr sz="900" spc="30" dirty="0">
                <a:latin typeface="Arial Unicode MS"/>
                <a:cs typeface="Arial Unicode MS"/>
              </a:rPr>
              <a:t>migrations</a:t>
            </a:r>
            <a:r>
              <a:rPr sz="900" spc="-45" dirty="0">
                <a:latin typeface="Arial Unicode MS"/>
                <a:cs typeface="Arial Unicode MS"/>
              </a:rPr>
              <a:t> </a:t>
            </a:r>
            <a:r>
              <a:rPr sz="900" spc="50" dirty="0">
                <a:latin typeface="Arial Unicode MS"/>
                <a:cs typeface="Arial Unicode MS"/>
              </a:rPr>
              <a:t>to</a:t>
            </a:r>
            <a:r>
              <a:rPr sz="900" spc="-30" dirty="0">
                <a:latin typeface="Arial Unicode MS"/>
                <a:cs typeface="Arial Unicode MS"/>
              </a:rPr>
              <a:t> </a:t>
            </a:r>
            <a:r>
              <a:rPr sz="900" spc="25" dirty="0">
                <a:latin typeface="Arial Unicode MS"/>
                <a:cs typeface="Arial Unicode MS"/>
              </a:rPr>
              <a:t>conduct.</a:t>
            </a:r>
            <a:endParaRPr sz="900">
              <a:latin typeface="Arial Unicode MS"/>
              <a:cs typeface="Arial Unicode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408420" y="5286755"/>
            <a:ext cx="368935" cy="368935"/>
          </a:xfrm>
          <a:custGeom>
            <a:avLst/>
            <a:gdLst/>
            <a:ahLst/>
            <a:cxnLst/>
            <a:rect l="l" t="t" r="r" b="b"/>
            <a:pathLst>
              <a:path w="368934" h="368935">
                <a:moveTo>
                  <a:pt x="184403" y="0"/>
                </a:moveTo>
                <a:lnTo>
                  <a:pt x="135246" y="6559"/>
                </a:lnTo>
                <a:lnTo>
                  <a:pt x="91157" y="25089"/>
                </a:lnTo>
                <a:lnTo>
                  <a:pt x="53863" y="53863"/>
                </a:lnTo>
                <a:lnTo>
                  <a:pt x="25089" y="91157"/>
                </a:lnTo>
                <a:lnTo>
                  <a:pt x="6559" y="135246"/>
                </a:lnTo>
                <a:lnTo>
                  <a:pt x="0" y="184404"/>
                </a:lnTo>
                <a:lnTo>
                  <a:pt x="6559" y="233341"/>
                </a:lnTo>
                <a:lnTo>
                  <a:pt x="25089" y="277368"/>
                </a:lnTo>
                <a:lnTo>
                  <a:pt x="53863" y="314706"/>
                </a:lnTo>
                <a:lnTo>
                  <a:pt x="91157" y="343577"/>
                </a:lnTo>
                <a:lnTo>
                  <a:pt x="135246" y="362204"/>
                </a:lnTo>
                <a:lnTo>
                  <a:pt x="184403" y="368808"/>
                </a:lnTo>
                <a:lnTo>
                  <a:pt x="233341" y="362204"/>
                </a:lnTo>
                <a:lnTo>
                  <a:pt x="277368" y="343577"/>
                </a:lnTo>
                <a:lnTo>
                  <a:pt x="314705" y="314706"/>
                </a:lnTo>
                <a:lnTo>
                  <a:pt x="338569" y="283845"/>
                </a:lnTo>
                <a:lnTo>
                  <a:pt x="87883" y="283845"/>
                </a:lnTo>
                <a:lnTo>
                  <a:pt x="84327" y="280924"/>
                </a:lnTo>
                <a:lnTo>
                  <a:pt x="84327" y="218313"/>
                </a:lnTo>
                <a:lnTo>
                  <a:pt x="87883" y="214630"/>
                </a:lnTo>
                <a:lnTo>
                  <a:pt x="122427" y="214630"/>
                </a:lnTo>
                <a:lnTo>
                  <a:pt x="122427" y="153416"/>
                </a:lnTo>
                <a:lnTo>
                  <a:pt x="87883" y="153416"/>
                </a:lnTo>
                <a:lnTo>
                  <a:pt x="84327" y="149860"/>
                </a:lnTo>
                <a:lnTo>
                  <a:pt x="84327" y="87884"/>
                </a:lnTo>
                <a:lnTo>
                  <a:pt x="87883" y="84328"/>
                </a:lnTo>
                <a:lnTo>
                  <a:pt x="338290" y="84328"/>
                </a:lnTo>
                <a:lnTo>
                  <a:pt x="314705" y="53863"/>
                </a:lnTo>
                <a:lnTo>
                  <a:pt x="277368" y="25089"/>
                </a:lnTo>
                <a:lnTo>
                  <a:pt x="233341" y="6559"/>
                </a:lnTo>
                <a:lnTo>
                  <a:pt x="184403" y="0"/>
                </a:lnTo>
                <a:close/>
              </a:path>
              <a:path w="368934" h="368935">
                <a:moveTo>
                  <a:pt x="218312" y="268732"/>
                </a:moveTo>
                <a:lnTo>
                  <a:pt x="149859" y="268732"/>
                </a:lnTo>
                <a:lnTo>
                  <a:pt x="153415" y="272288"/>
                </a:lnTo>
                <a:lnTo>
                  <a:pt x="153415" y="280924"/>
                </a:lnTo>
                <a:lnTo>
                  <a:pt x="149859" y="283845"/>
                </a:lnTo>
                <a:lnTo>
                  <a:pt x="218312" y="283845"/>
                </a:lnTo>
                <a:lnTo>
                  <a:pt x="214629" y="280924"/>
                </a:lnTo>
                <a:lnTo>
                  <a:pt x="214629" y="272288"/>
                </a:lnTo>
                <a:lnTo>
                  <a:pt x="218312" y="268732"/>
                </a:lnTo>
                <a:close/>
              </a:path>
              <a:path w="368934" h="368935">
                <a:moveTo>
                  <a:pt x="364729" y="214630"/>
                </a:moveTo>
                <a:lnTo>
                  <a:pt x="280924" y="214630"/>
                </a:lnTo>
                <a:lnTo>
                  <a:pt x="283845" y="218313"/>
                </a:lnTo>
                <a:lnTo>
                  <a:pt x="283845" y="280924"/>
                </a:lnTo>
                <a:lnTo>
                  <a:pt x="280924" y="283845"/>
                </a:lnTo>
                <a:lnTo>
                  <a:pt x="338569" y="283845"/>
                </a:lnTo>
                <a:lnTo>
                  <a:pt x="343577" y="277368"/>
                </a:lnTo>
                <a:lnTo>
                  <a:pt x="362203" y="233341"/>
                </a:lnTo>
                <a:lnTo>
                  <a:pt x="364729" y="214630"/>
                </a:lnTo>
                <a:close/>
              </a:path>
              <a:path w="368934" h="368935">
                <a:moveTo>
                  <a:pt x="122427" y="214630"/>
                </a:moveTo>
                <a:lnTo>
                  <a:pt x="96520" y="214630"/>
                </a:lnTo>
                <a:lnTo>
                  <a:pt x="99440" y="218313"/>
                </a:lnTo>
                <a:lnTo>
                  <a:pt x="99440" y="268732"/>
                </a:lnTo>
                <a:lnTo>
                  <a:pt x="268731" y="268732"/>
                </a:lnTo>
                <a:lnTo>
                  <a:pt x="268731" y="245618"/>
                </a:lnTo>
                <a:lnTo>
                  <a:pt x="126110" y="245618"/>
                </a:lnTo>
                <a:lnTo>
                  <a:pt x="122427" y="242062"/>
                </a:lnTo>
                <a:lnTo>
                  <a:pt x="122427" y="214630"/>
                </a:lnTo>
                <a:close/>
              </a:path>
              <a:path w="368934" h="368935">
                <a:moveTo>
                  <a:pt x="268731" y="122428"/>
                </a:moveTo>
                <a:lnTo>
                  <a:pt x="242061" y="122428"/>
                </a:lnTo>
                <a:lnTo>
                  <a:pt x="245618" y="126111"/>
                </a:lnTo>
                <a:lnTo>
                  <a:pt x="245618" y="242062"/>
                </a:lnTo>
                <a:lnTo>
                  <a:pt x="242061" y="245618"/>
                </a:lnTo>
                <a:lnTo>
                  <a:pt x="268731" y="245618"/>
                </a:lnTo>
                <a:lnTo>
                  <a:pt x="268731" y="218313"/>
                </a:lnTo>
                <a:lnTo>
                  <a:pt x="272287" y="214630"/>
                </a:lnTo>
                <a:lnTo>
                  <a:pt x="364729" y="214630"/>
                </a:lnTo>
                <a:lnTo>
                  <a:pt x="368807" y="184404"/>
                </a:lnTo>
                <a:lnTo>
                  <a:pt x="364644" y="153416"/>
                </a:lnTo>
                <a:lnTo>
                  <a:pt x="272287" y="153416"/>
                </a:lnTo>
                <a:lnTo>
                  <a:pt x="268731" y="149860"/>
                </a:lnTo>
                <a:lnTo>
                  <a:pt x="268731" y="122428"/>
                </a:lnTo>
                <a:close/>
              </a:path>
              <a:path w="368934" h="368935">
                <a:moveTo>
                  <a:pt x="230504" y="138303"/>
                </a:moveTo>
                <a:lnTo>
                  <a:pt x="138302" y="138303"/>
                </a:lnTo>
                <a:lnTo>
                  <a:pt x="138302" y="230505"/>
                </a:lnTo>
                <a:lnTo>
                  <a:pt x="230504" y="230505"/>
                </a:lnTo>
                <a:lnTo>
                  <a:pt x="230504" y="138303"/>
                </a:lnTo>
                <a:close/>
              </a:path>
              <a:path w="368934" h="368935">
                <a:moveTo>
                  <a:pt x="268731" y="99441"/>
                </a:moveTo>
                <a:lnTo>
                  <a:pt x="99440" y="99441"/>
                </a:lnTo>
                <a:lnTo>
                  <a:pt x="99440" y="149860"/>
                </a:lnTo>
                <a:lnTo>
                  <a:pt x="96520" y="153416"/>
                </a:lnTo>
                <a:lnTo>
                  <a:pt x="122427" y="153416"/>
                </a:lnTo>
                <a:lnTo>
                  <a:pt x="122427" y="126111"/>
                </a:lnTo>
                <a:lnTo>
                  <a:pt x="126110" y="122428"/>
                </a:lnTo>
                <a:lnTo>
                  <a:pt x="268731" y="122428"/>
                </a:lnTo>
                <a:lnTo>
                  <a:pt x="268731" y="99441"/>
                </a:lnTo>
                <a:close/>
              </a:path>
              <a:path w="368934" h="368935">
                <a:moveTo>
                  <a:pt x="338290" y="84328"/>
                </a:moveTo>
                <a:lnTo>
                  <a:pt x="280924" y="84328"/>
                </a:lnTo>
                <a:lnTo>
                  <a:pt x="283845" y="87884"/>
                </a:lnTo>
                <a:lnTo>
                  <a:pt x="283845" y="149860"/>
                </a:lnTo>
                <a:lnTo>
                  <a:pt x="280924" y="153416"/>
                </a:lnTo>
                <a:lnTo>
                  <a:pt x="364644" y="153416"/>
                </a:lnTo>
                <a:lnTo>
                  <a:pt x="362203" y="135246"/>
                </a:lnTo>
                <a:lnTo>
                  <a:pt x="343577" y="91157"/>
                </a:lnTo>
                <a:lnTo>
                  <a:pt x="338290" y="84328"/>
                </a:lnTo>
                <a:close/>
              </a:path>
              <a:path w="368934" h="368935">
                <a:moveTo>
                  <a:pt x="218312" y="84328"/>
                </a:moveTo>
                <a:lnTo>
                  <a:pt x="149859" y="84328"/>
                </a:lnTo>
                <a:lnTo>
                  <a:pt x="153415" y="87884"/>
                </a:lnTo>
                <a:lnTo>
                  <a:pt x="153415" y="96520"/>
                </a:lnTo>
                <a:lnTo>
                  <a:pt x="149859" y="99441"/>
                </a:lnTo>
                <a:lnTo>
                  <a:pt x="218312" y="99441"/>
                </a:lnTo>
                <a:lnTo>
                  <a:pt x="214629" y="96520"/>
                </a:lnTo>
                <a:lnTo>
                  <a:pt x="214629" y="87884"/>
                </a:lnTo>
                <a:lnTo>
                  <a:pt x="218312" y="84328"/>
                </a:lnTo>
                <a:close/>
              </a:path>
            </a:pathLst>
          </a:custGeom>
          <a:solidFill>
            <a:srgbClr val="F1120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856603" y="5245100"/>
            <a:ext cx="4692650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900" b="1" spc="60" dirty="0">
                <a:latin typeface="Calibri"/>
                <a:cs typeface="Calibri"/>
              </a:rPr>
              <a:t>High</a:t>
            </a:r>
            <a:r>
              <a:rPr sz="900" b="1" spc="-35" dirty="0">
                <a:latin typeface="Calibri"/>
                <a:cs typeface="Calibri"/>
              </a:rPr>
              <a:t> </a:t>
            </a:r>
            <a:r>
              <a:rPr sz="900" b="1" spc="55" dirty="0">
                <a:latin typeface="Calibri"/>
                <a:cs typeface="Calibri"/>
              </a:rPr>
              <a:t>Degree</a:t>
            </a:r>
            <a:r>
              <a:rPr sz="900" b="1" spc="-10" dirty="0">
                <a:latin typeface="Calibri"/>
                <a:cs typeface="Calibri"/>
              </a:rPr>
              <a:t> </a:t>
            </a:r>
            <a:r>
              <a:rPr sz="900" b="1" spc="40" dirty="0">
                <a:latin typeface="Calibri"/>
                <a:cs typeface="Calibri"/>
              </a:rPr>
              <a:t>of</a:t>
            </a:r>
            <a:r>
              <a:rPr sz="900" b="1" spc="5" dirty="0">
                <a:latin typeface="Calibri"/>
                <a:cs typeface="Calibri"/>
              </a:rPr>
              <a:t> </a:t>
            </a:r>
            <a:r>
              <a:rPr sz="900" b="1" spc="45" dirty="0">
                <a:latin typeface="Calibri"/>
                <a:cs typeface="Calibri"/>
              </a:rPr>
              <a:t>Customisation</a:t>
            </a:r>
            <a:r>
              <a:rPr sz="900" b="1" spc="-20" dirty="0">
                <a:latin typeface="Calibri"/>
                <a:cs typeface="Calibri"/>
              </a:rPr>
              <a:t> </a:t>
            </a:r>
            <a:r>
              <a:rPr sz="900" dirty="0">
                <a:latin typeface="Arial Unicode MS"/>
                <a:cs typeface="Arial Unicode MS"/>
              </a:rPr>
              <a:t>–</a:t>
            </a:r>
            <a:r>
              <a:rPr sz="900" spc="-15" dirty="0">
                <a:latin typeface="Arial Unicode MS"/>
                <a:cs typeface="Arial Unicode MS"/>
              </a:rPr>
              <a:t> </a:t>
            </a:r>
            <a:r>
              <a:rPr sz="900" spc="20" dirty="0">
                <a:latin typeface="Arial Unicode MS"/>
                <a:cs typeface="Arial Unicode MS"/>
              </a:rPr>
              <a:t>Applications</a:t>
            </a:r>
            <a:r>
              <a:rPr sz="900" spc="-25" dirty="0">
                <a:latin typeface="Arial Unicode MS"/>
                <a:cs typeface="Arial Unicode MS"/>
              </a:rPr>
              <a:t> </a:t>
            </a:r>
            <a:r>
              <a:rPr sz="900" spc="45" dirty="0">
                <a:latin typeface="Arial Unicode MS"/>
                <a:cs typeface="Arial Unicode MS"/>
              </a:rPr>
              <a:t>with</a:t>
            </a:r>
            <a:r>
              <a:rPr sz="900" spc="-10" dirty="0">
                <a:latin typeface="Arial Unicode MS"/>
                <a:cs typeface="Arial Unicode MS"/>
              </a:rPr>
              <a:t> </a:t>
            </a:r>
            <a:r>
              <a:rPr sz="900" dirty="0">
                <a:latin typeface="Arial Unicode MS"/>
                <a:cs typeface="Arial Unicode MS"/>
              </a:rPr>
              <a:t>a</a:t>
            </a:r>
            <a:r>
              <a:rPr sz="900" spc="-10" dirty="0">
                <a:latin typeface="Arial Unicode MS"/>
                <a:cs typeface="Arial Unicode MS"/>
              </a:rPr>
              <a:t> </a:t>
            </a:r>
            <a:r>
              <a:rPr sz="900" spc="15" dirty="0">
                <a:latin typeface="Arial Unicode MS"/>
                <a:cs typeface="Arial Unicode MS"/>
              </a:rPr>
              <a:t>large</a:t>
            </a:r>
            <a:r>
              <a:rPr sz="900" spc="-35" dirty="0">
                <a:latin typeface="Arial Unicode MS"/>
                <a:cs typeface="Arial Unicode MS"/>
              </a:rPr>
              <a:t> </a:t>
            </a:r>
            <a:r>
              <a:rPr sz="900" spc="45" dirty="0">
                <a:latin typeface="Arial Unicode MS"/>
                <a:cs typeface="Arial Unicode MS"/>
              </a:rPr>
              <a:t>amount</a:t>
            </a:r>
            <a:r>
              <a:rPr sz="900" spc="-20" dirty="0">
                <a:latin typeface="Arial Unicode MS"/>
                <a:cs typeface="Arial Unicode MS"/>
              </a:rPr>
              <a:t> </a:t>
            </a:r>
            <a:r>
              <a:rPr sz="900" spc="45" dirty="0">
                <a:latin typeface="Arial Unicode MS"/>
                <a:cs typeface="Arial Unicode MS"/>
              </a:rPr>
              <a:t>of</a:t>
            </a:r>
            <a:r>
              <a:rPr sz="900" spc="-20" dirty="0">
                <a:latin typeface="Arial Unicode MS"/>
                <a:cs typeface="Arial Unicode MS"/>
              </a:rPr>
              <a:t> </a:t>
            </a:r>
            <a:r>
              <a:rPr sz="900" spc="25" dirty="0">
                <a:latin typeface="Arial Unicode MS"/>
                <a:cs typeface="Arial Unicode MS"/>
              </a:rPr>
              <a:t>customisation</a:t>
            </a:r>
            <a:r>
              <a:rPr sz="900" spc="-45" dirty="0">
                <a:latin typeface="Arial Unicode MS"/>
                <a:cs typeface="Arial Unicode MS"/>
              </a:rPr>
              <a:t> </a:t>
            </a:r>
            <a:r>
              <a:rPr sz="900" spc="25" dirty="0">
                <a:latin typeface="Arial Unicode MS"/>
                <a:cs typeface="Arial Unicode MS"/>
              </a:rPr>
              <a:t>need  </a:t>
            </a:r>
            <a:r>
              <a:rPr sz="900" spc="50" dirty="0">
                <a:latin typeface="Arial Unicode MS"/>
                <a:cs typeface="Arial Unicode MS"/>
              </a:rPr>
              <a:t>to</a:t>
            </a:r>
            <a:r>
              <a:rPr sz="900" spc="-10" dirty="0">
                <a:latin typeface="Arial Unicode MS"/>
                <a:cs typeface="Arial Unicode MS"/>
              </a:rPr>
              <a:t> </a:t>
            </a:r>
            <a:r>
              <a:rPr sz="900" spc="10" dirty="0">
                <a:latin typeface="Arial Unicode MS"/>
                <a:cs typeface="Arial Unicode MS"/>
              </a:rPr>
              <a:t>have</a:t>
            </a:r>
            <a:r>
              <a:rPr sz="900" spc="-25" dirty="0">
                <a:latin typeface="Arial Unicode MS"/>
                <a:cs typeface="Arial Unicode MS"/>
              </a:rPr>
              <a:t> </a:t>
            </a:r>
            <a:r>
              <a:rPr sz="900" dirty="0">
                <a:latin typeface="Arial Unicode MS"/>
                <a:cs typeface="Arial Unicode MS"/>
              </a:rPr>
              <a:t>a</a:t>
            </a:r>
            <a:r>
              <a:rPr sz="900" spc="-5" dirty="0">
                <a:latin typeface="Arial Unicode MS"/>
                <a:cs typeface="Arial Unicode MS"/>
              </a:rPr>
              <a:t> </a:t>
            </a:r>
            <a:r>
              <a:rPr sz="900" spc="45" dirty="0">
                <a:latin typeface="Arial Unicode MS"/>
                <a:cs typeface="Arial Unicode MS"/>
              </a:rPr>
              <a:t>more</a:t>
            </a:r>
            <a:r>
              <a:rPr sz="900" spc="-25" dirty="0">
                <a:latin typeface="Arial Unicode MS"/>
                <a:cs typeface="Arial Unicode MS"/>
              </a:rPr>
              <a:t> </a:t>
            </a:r>
            <a:r>
              <a:rPr sz="900" spc="25" dirty="0">
                <a:latin typeface="Arial Unicode MS"/>
                <a:cs typeface="Arial Unicode MS"/>
              </a:rPr>
              <a:t>detailed</a:t>
            </a:r>
            <a:r>
              <a:rPr sz="900" spc="-30" dirty="0">
                <a:latin typeface="Arial Unicode MS"/>
                <a:cs typeface="Arial Unicode MS"/>
              </a:rPr>
              <a:t> </a:t>
            </a:r>
            <a:r>
              <a:rPr sz="900" spc="15" dirty="0">
                <a:latin typeface="Arial Unicode MS"/>
                <a:cs typeface="Arial Unicode MS"/>
              </a:rPr>
              <a:t>discovery</a:t>
            </a:r>
            <a:r>
              <a:rPr sz="900" spc="-40" dirty="0">
                <a:latin typeface="Arial Unicode MS"/>
                <a:cs typeface="Arial Unicode MS"/>
              </a:rPr>
              <a:t> </a:t>
            </a:r>
            <a:r>
              <a:rPr sz="900" spc="30" dirty="0">
                <a:latin typeface="Arial Unicode MS"/>
                <a:cs typeface="Arial Unicode MS"/>
              </a:rPr>
              <a:t>and</a:t>
            </a:r>
            <a:r>
              <a:rPr sz="900" spc="-15" dirty="0">
                <a:latin typeface="Arial Unicode MS"/>
                <a:cs typeface="Arial Unicode MS"/>
              </a:rPr>
              <a:t> </a:t>
            </a:r>
            <a:r>
              <a:rPr sz="900" spc="5" dirty="0">
                <a:latin typeface="Arial Unicode MS"/>
                <a:cs typeface="Arial Unicode MS"/>
              </a:rPr>
              <a:t>analysis</a:t>
            </a:r>
            <a:r>
              <a:rPr sz="900" spc="-40" dirty="0">
                <a:latin typeface="Arial Unicode MS"/>
                <a:cs typeface="Arial Unicode MS"/>
              </a:rPr>
              <a:t> </a:t>
            </a:r>
            <a:r>
              <a:rPr sz="900" spc="45" dirty="0">
                <a:latin typeface="Arial Unicode MS"/>
                <a:cs typeface="Arial Unicode MS"/>
              </a:rPr>
              <a:t>of</a:t>
            </a:r>
            <a:r>
              <a:rPr sz="900" spc="-20" dirty="0">
                <a:latin typeface="Arial Unicode MS"/>
                <a:cs typeface="Arial Unicode MS"/>
              </a:rPr>
              <a:t> </a:t>
            </a:r>
            <a:r>
              <a:rPr sz="900" spc="35" dirty="0">
                <a:latin typeface="Arial Unicode MS"/>
                <a:cs typeface="Arial Unicode MS"/>
              </a:rPr>
              <a:t>the</a:t>
            </a:r>
            <a:r>
              <a:rPr sz="900" spc="-10" dirty="0">
                <a:latin typeface="Arial Unicode MS"/>
                <a:cs typeface="Arial Unicode MS"/>
              </a:rPr>
              <a:t> </a:t>
            </a:r>
            <a:r>
              <a:rPr sz="900" spc="25" dirty="0">
                <a:latin typeface="Arial Unicode MS"/>
                <a:cs typeface="Arial Unicode MS"/>
              </a:rPr>
              <a:t>application</a:t>
            </a:r>
            <a:r>
              <a:rPr sz="900" spc="-40" dirty="0">
                <a:latin typeface="Arial Unicode MS"/>
                <a:cs typeface="Arial Unicode MS"/>
              </a:rPr>
              <a:t> </a:t>
            </a:r>
            <a:r>
              <a:rPr sz="900" spc="5" dirty="0">
                <a:latin typeface="Arial Unicode MS"/>
                <a:cs typeface="Arial Unicode MS"/>
              </a:rPr>
              <a:t>changes</a:t>
            </a:r>
            <a:r>
              <a:rPr sz="900" spc="-45" dirty="0">
                <a:latin typeface="Arial Unicode MS"/>
                <a:cs typeface="Arial Unicode MS"/>
              </a:rPr>
              <a:t> </a:t>
            </a:r>
            <a:r>
              <a:rPr sz="900" spc="50" dirty="0">
                <a:latin typeface="Arial Unicode MS"/>
                <a:cs typeface="Arial Unicode MS"/>
              </a:rPr>
              <a:t>to</a:t>
            </a:r>
            <a:r>
              <a:rPr sz="900" spc="-5" dirty="0">
                <a:latin typeface="Arial Unicode MS"/>
                <a:cs typeface="Arial Unicode MS"/>
              </a:rPr>
              <a:t> </a:t>
            </a:r>
            <a:r>
              <a:rPr sz="900" spc="25" dirty="0">
                <a:latin typeface="Arial Unicode MS"/>
                <a:cs typeface="Arial Unicode MS"/>
              </a:rPr>
              <a:t>ensure</a:t>
            </a:r>
            <a:r>
              <a:rPr sz="900" spc="-45" dirty="0">
                <a:latin typeface="Arial Unicode MS"/>
                <a:cs typeface="Arial Unicode MS"/>
              </a:rPr>
              <a:t> </a:t>
            </a:r>
            <a:r>
              <a:rPr sz="900" spc="40" dirty="0">
                <a:latin typeface="Arial Unicode MS"/>
                <a:cs typeface="Arial Unicode MS"/>
              </a:rPr>
              <a:t>that  </a:t>
            </a:r>
            <a:r>
              <a:rPr sz="900" spc="15" dirty="0">
                <a:latin typeface="Arial Unicode MS"/>
                <a:cs typeface="Arial Unicode MS"/>
              </a:rPr>
              <a:t>all</a:t>
            </a:r>
            <a:r>
              <a:rPr sz="900" spc="-25" dirty="0">
                <a:latin typeface="Arial Unicode MS"/>
                <a:cs typeface="Arial Unicode MS"/>
              </a:rPr>
              <a:t> </a:t>
            </a:r>
            <a:r>
              <a:rPr sz="900" spc="35" dirty="0">
                <a:latin typeface="Arial Unicode MS"/>
                <a:cs typeface="Arial Unicode MS"/>
              </a:rPr>
              <a:t>the</a:t>
            </a:r>
            <a:r>
              <a:rPr sz="900" spc="-25" dirty="0">
                <a:latin typeface="Arial Unicode MS"/>
                <a:cs typeface="Arial Unicode MS"/>
              </a:rPr>
              <a:t> </a:t>
            </a:r>
            <a:r>
              <a:rPr sz="900" spc="30" dirty="0">
                <a:latin typeface="Arial Unicode MS"/>
                <a:cs typeface="Arial Unicode MS"/>
              </a:rPr>
              <a:t>custom</a:t>
            </a:r>
            <a:r>
              <a:rPr sz="900" spc="-35" dirty="0">
                <a:latin typeface="Arial Unicode MS"/>
                <a:cs typeface="Arial Unicode MS"/>
              </a:rPr>
              <a:t> </a:t>
            </a:r>
            <a:r>
              <a:rPr sz="900" spc="25" dirty="0">
                <a:latin typeface="Arial Unicode MS"/>
                <a:cs typeface="Arial Unicode MS"/>
              </a:rPr>
              <a:t>features</a:t>
            </a:r>
            <a:r>
              <a:rPr sz="900" spc="-35" dirty="0">
                <a:latin typeface="Arial Unicode MS"/>
                <a:cs typeface="Arial Unicode MS"/>
              </a:rPr>
              <a:t> </a:t>
            </a:r>
            <a:r>
              <a:rPr sz="900" spc="20" dirty="0">
                <a:latin typeface="Arial Unicode MS"/>
                <a:cs typeface="Arial Unicode MS"/>
              </a:rPr>
              <a:t>are</a:t>
            </a:r>
            <a:r>
              <a:rPr sz="900" spc="-35" dirty="0">
                <a:latin typeface="Arial Unicode MS"/>
                <a:cs typeface="Arial Unicode MS"/>
              </a:rPr>
              <a:t> </a:t>
            </a:r>
            <a:r>
              <a:rPr sz="900" spc="20" dirty="0">
                <a:latin typeface="Arial Unicode MS"/>
                <a:cs typeface="Arial Unicode MS"/>
              </a:rPr>
              <a:t>accounted</a:t>
            </a:r>
            <a:r>
              <a:rPr sz="900" spc="-50" dirty="0">
                <a:latin typeface="Arial Unicode MS"/>
                <a:cs typeface="Arial Unicode MS"/>
              </a:rPr>
              <a:t> </a:t>
            </a:r>
            <a:r>
              <a:rPr sz="900" spc="50" dirty="0">
                <a:latin typeface="Arial Unicode MS"/>
                <a:cs typeface="Arial Unicode MS"/>
              </a:rPr>
              <a:t>for</a:t>
            </a:r>
            <a:r>
              <a:rPr sz="900" spc="-20" dirty="0">
                <a:latin typeface="Arial Unicode MS"/>
                <a:cs typeface="Arial Unicode MS"/>
              </a:rPr>
              <a:t> </a:t>
            </a:r>
            <a:r>
              <a:rPr sz="900" spc="35" dirty="0">
                <a:latin typeface="Arial Unicode MS"/>
                <a:cs typeface="Arial Unicode MS"/>
              </a:rPr>
              <a:t>in</a:t>
            </a:r>
            <a:r>
              <a:rPr sz="900" spc="-25" dirty="0">
                <a:latin typeface="Arial Unicode MS"/>
                <a:cs typeface="Arial Unicode MS"/>
              </a:rPr>
              <a:t> </a:t>
            </a:r>
            <a:r>
              <a:rPr sz="900" spc="35" dirty="0">
                <a:latin typeface="Arial Unicode MS"/>
                <a:cs typeface="Arial Unicode MS"/>
              </a:rPr>
              <a:t>the</a:t>
            </a:r>
            <a:r>
              <a:rPr sz="900" spc="-15" dirty="0">
                <a:latin typeface="Arial Unicode MS"/>
                <a:cs typeface="Arial Unicode MS"/>
              </a:rPr>
              <a:t> </a:t>
            </a:r>
            <a:r>
              <a:rPr sz="900" spc="10" dirty="0">
                <a:latin typeface="Arial Unicode MS"/>
                <a:cs typeface="Arial Unicode MS"/>
              </a:rPr>
              <a:t>Cloud.</a:t>
            </a:r>
            <a:endParaRPr sz="90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26545" y="926591"/>
          <a:ext cx="11340465" cy="3537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9615"/>
                <a:gridCol w="1992630"/>
                <a:gridCol w="8618220"/>
              </a:tblGrid>
              <a:tr h="1236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85BB24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85BB24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85BB24"/>
                      </a:solidFill>
                      <a:prstDash val="solid"/>
                    </a:lnT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b="1" spc="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Priority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52555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b="1" spc="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Application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solidFill>
                      <a:srgbClr val="52555A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b="1" spc="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Justification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solidFill>
                      <a:srgbClr val="52555A"/>
                    </a:solidFill>
                  </a:tcPr>
                </a:tc>
              </a:tr>
              <a:tr h="670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dirty="0">
                          <a:latin typeface="Arial Unicode MS"/>
                          <a:cs typeface="Arial Unicode MS"/>
                        </a:rPr>
                        <a:t>1</a:t>
                      </a:r>
                      <a:endParaRPr sz="1000">
                        <a:latin typeface="Arial Unicode MS"/>
                        <a:cs typeface="Arial Unicode MS"/>
                      </a:endParaRPr>
                    </a:p>
                  </a:txBody>
                  <a:tcPr marL="0" marR="0" marT="4445" marB="0">
                    <a:lnR w="12700">
                      <a:solidFill>
                        <a:srgbClr val="A6A6A6"/>
                      </a:solidFill>
                      <a:prstDash val="solid"/>
                    </a:lnR>
                    <a:lnB w="12700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spc="15" dirty="0">
                          <a:latin typeface="Arial Unicode MS"/>
                          <a:cs typeface="Arial Unicode MS"/>
                        </a:rPr>
                        <a:t>Confluence</a:t>
                      </a:r>
                      <a:endParaRPr sz="1000">
                        <a:latin typeface="Arial Unicode MS"/>
                        <a:cs typeface="Arial Unicode MS"/>
                      </a:endParaRPr>
                    </a:p>
                  </a:txBody>
                  <a:tcPr marL="0" marR="0" marT="4445" marB="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B w="12700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8460" indent="-287655">
                        <a:lnSpc>
                          <a:spcPct val="100000"/>
                        </a:lnSpc>
                        <a:spcBef>
                          <a:spcPts val="310"/>
                        </a:spcBef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950" spc="15" dirty="0">
                          <a:latin typeface="Arial Unicode MS"/>
                          <a:cs typeface="Arial Unicode MS"/>
                        </a:rPr>
                        <a:t>Confluence</a:t>
                      </a:r>
                      <a:r>
                        <a:rPr sz="950" spc="3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25" dirty="0">
                          <a:latin typeface="Arial Unicode MS"/>
                          <a:cs typeface="Arial Unicode MS"/>
                        </a:rPr>
                        <a:t>could</a:t>
                      </a:r>
                      <a:r>
                        <a:rPr sz="950" spc="-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5" dirty="0">
                          <a:latin typeface="Arial Unicode MS"/>
                          <a:cs typeface="Arial Unicode MS"/>
                        </a:rPr>
                        <a:t>easily</a:t>
                      </a:r>
                      <a:r>
                        <a:rPr sz="950" spc="-2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25" dirty="0">
                          <a:latin typeface="Arial Unicode MS"/>
                          <a:cs typeface="Arial Unicode MS"/>
                        </a:rPr>
                        <a:t>be</a:t>
                      </a:r>
                      <a:r>
                        <a:rPr sz="950" spc="-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30" dirty="0">
                          <a:latin typeface="Arial Unicode MS"/>
                          <a:cs typeface="Arial Unicode MS"/>
                        </a:rPr>
                        <a:t>shifted</a:t>
                      </a:r>
                      <a:r>
                        <a:rPr sz="950" spc="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55" dirty="0">
                          <a:latin typeface="Arial Unicode MS"/>
                          <a:cs typeface="Arial Unicode MS"/>
                        </a:rPr>
                        <a:t>to</a:t>
                      </a:r>
                      <a:r>
                        <a:rPr sz="950" spc="-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40" dirty="0">
                          <a:latin typeface="Arial Unicode MS"/>
                          <a:cs typeface="Arial Unicode MS"/>
                        </a:rPr>
                        <a:t>the</a:t>
                      </a:r>
                      <a:r>
                        <a:rPr sz="950" spc="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10" dirty="0">
                          <a:latin typeface="Arial Unicode MS"/>
                          <a:cs typeface="Arial Unicode MS"/>
                        </a:rPr>
                        <a:t>Atlassian</a:t>
                      </a:r>
                      <a:r>
                        <a:rPr sz="950" spc="-3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15" dirty="0">
                          <a:latin typeface="Arial Unicode MS"/>
                          <a:cs typeface="Arial Unicode MS"/>
                        </a:rPr>
                        <a:t>Software</a:t>
                      </a:r>
                      <a:r>
                        <a:rPr sz="950" spc="2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-15" dirty="0">
                          <a:latin typeface="Arial Unicode MS"/>
                          <a:cs typeface="Arial Unicode MS"/>
                        </a:rPr>
                        <a:t>as</a:t>
                      </a:r>
                      <a:r>
                        <a:rPr sz="950" spc="-2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-5" dirty="0">
                          <a:latin typeface="Arial Unicode MS"/>
                          <a:cs typeface="Arial Unicode MS"/>
                        </a:rPr>
                        <a:t>a</a:t>
                      </a:r>
                      <a:r>
                        <a:rPr sz="950" spc="-2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-10" dirty="0">
                          <a:latin typeface="Arial Unicode MS"/>
                          <a:cs typeface="Arial Unicode MS"/>
                        </a:rPr>
                        <a:t>Service</a:t>
                      </a:r>
                      <a:r>
                        <a:rPr sz="950" spc="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-55" dirty="0">
                          <a:latin typeface="Arial Unicode MS"/>
                          <a:cs typeface="Arial Unicode MS"/>
                        </a:rPr>
                        <a:t>(SaaS)</a:t>
                      </a:r>
                      <a:r>
                        <a:rPr sz="950" spc="-2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35" dirty="0">
                          <a:latin typeface="Arial Unicode MS"/>
                          <a:cs typeface="Arial Unicode MS"/>
                        </a:rPr>
                        <a:t>offering</a:t>
                      </a:r>
                      <a:r>
                        <a:rPr sz="950" spc="1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45" dirty="0">
                          <a:latin typeface="Arial Unicode MS"/>
                          <a:cs typeface="Arial Unicode MS"/>
                        </a:rPr>
                        <a:t>with</a:t>
                      </a:r>
                      <a:r>
                        <a:rPr sz="950" spc="-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40" dirty="0">
                          <a:latin typeface="Arial Unicode MS"/>
                          <a:cs typeface="Arial Unicode MS"/>
                        </a:rPr>
                        <a:t>minimal</a:t>
                      </a:r>
                      <a:r>
                        <a:rPr sz="950" spc="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35" dirty="0">
                          <a:latin typeface="Arial Unicode MS"/>
                          <a:cs typeface="Arial Unicode MS"/>
                        </a:rPr>
                        <a:t>effort.</a:t>
                      </a:r>
                      <a:endParaRPr sz="950">
                        <a:latin typeface="Arial Unicode MS"/>
                        <a:cs typeface="Arial Unicode MS"/>
                      </a:endParaRPr>
                    </a:p>
                    <a:p>
                      <a:pPr marL="378460" indent="-28765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950" spc="35" dirty="0">
                          <a:latin typeface="Arial Unicode MS"/>
                          <a:cs typeface="Arial Unicode MS"/>
                        </a:rPr>
                        <a:t>It</a:t>
                      </a:r>
                      <a:r>
                        <a:rPr sz="950" spc="-1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dirty="0">
                          <a:latin typeface="Arial Unicode MS"/>
                          <a:cs typeface="Arial Unicode MS"/>
                        </a:rPr>
                        <a:t>is</a:t>
                      </a:r>
                      <a:r>
                        <a:rPr sz="950" spc="-2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15" dirty="0">
                          <a:latin typeface="Arial Unicode MS"/>
                          <a:cs typeface="Arial Unicode MS"/>
                        </a:rPr>
                        <a:t>typically</a:t>
                      </a:r>
                      <a:r>
                        <a:rPr sz="950" spc="-2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20" dirty="0">
                          <a:latin typeface="Arial Unicode MS"/>
                          <a:cs typeface="Arial Unicode MS"/>
                        </a:rPr>
                        <a:t>used</a:t>
                      </a:r>
                      <a:r>
                        <a:rPr sz="950" spc="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55" dirty="0">
                          <a:latin typeface="Arial Unicode MS"/>
                          <a:cs typeface="Arial Unicode MS"/>
                        </a:rPr>
                        <a:t>for</a:t>
                      </a:r>
                      <a:r>
                        <a:rPr sz="950" spc="-1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35" dirty="0">
                          <a:latin typeface="Arial Unicode MS"/>
                          <a:cs typeface="Arial Unicode MS"/>
                        </a:rPr>
                        <a:t>document</a:t>
                      </a:r>
                      <a:r>
                        <a:rPr sz="950" spc="4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10" dirty="0">
                          <a:latin typeface="Arial Unicode MS"/>
                          <a:cs typeface="Arial Unicode MS"/>
                        </a:rPr>
                        <a:t>storage, </a:t>
                      </a:r>
                      <a:r>
                        <a:rPr sz="950" spc="25" dirty="0">
                          <a:latin typeface="Arial Unicode MS"/>
                          <a:cs typeface="Arial Unicode MS"/>
                        </a:rPr>
                        <a:t>which</a:t>
                      </a:r>
                      <a:r>
                        <a:rPr sz="950" spc="-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40" dirty="0">
                          <a:latin typeface="Arial Unicode MS"/>
                          <a:cs typeface="Arial Unicode MS"/>
                        </a:rPr>
                        <a:t>would</a:t>
                      </a:r>
                      <a:r>
                        <a:rPr sz="950" spc="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20" dirty="0">
                          <a:latin typeface="Arial Unicode MS"/>
                          <a:cs typeface="Arial Unicode MS"/>
                        </a:rPr>
                        <a:t>make</a:t>
                      </a:r>
                      <a:r>
                        <a:rPr sz="950" spc="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50" dirty="0">
                          <a:latin typeface="Arial Unicode MS"/>
                          <a:cs typeface="Arial Unicode MS"/>
                        </a:rPr>
                        <a:t>it</a:t>
                      </a:r>
                      <a:r>
                        <a:rPr sz="950" spc="-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25" dirty="0">
                          <a:latin typeface="Arial Unicode MS"/>
                          <a:cs typeface="Arial Unicode MS"/>
                        </a:rPr>
                        <a:t>simple</a:t>
                      </a:r>
                      <a:r>
                        <a:rPr sz="950" spc="-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55" dirty="0">
                          <a:latin typeface="Arial Unicode MS"/>
                          <a:cs typeface="Arial Unicode MS"/>
                        </a:rPr>
                        <a:t>to</a:t>
                      </a:r>
                      <a:r>
                        <a:rPr sz="950" spc="-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35" dirty="0">
                          <a:latin typeface="Arial Unicode MS"/>
                          <a:cs typeface="Arial Unicode MS"/>
                        </a:rPr>
                        <a:t>transfer</a:t>
                      </a:r>
                      <a:r>
                        <a:rPr sz="950" spc="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15" dirty="0">
                          <a:latin typeface="Arial Unicode MS"/>
                          <a:cs typeface="Arial Unicode MS"/>
                        </a:rPr>
                        <a:t>files</a:t>
                      </a:r>
                      <a:r>
                        <a:rPr sz="950" spc="-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30" dirty="0">
                          <a:latin typeface="Arial Unicode MS"/>
                          <a:cs typeface="Arial Unicode MS"/>
                        </a:rPr>
                        <a:t>and</a:t>
                      </a:r>
                      <a:r>
                        <a:rPr sz="950" spc="-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15" dirty="0">
                          <a:latin typeface="Arial Unicode MS"/>
                          <a:cs typeface="Arial Unicode MS"/>
                        </a:rPr>
                        <a:t>does</a:t>
                      </a:r>
                      <a:r>
                        <a:rPr sz="950" spc="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50" dirty="0">
                          <a:latin typeface="Arial Unicode MS"/>
                          <a:cs typeface="Arial Unicode MS"/>
                        </a:rPr>
                        <a:t>not</a:t>
                      </a:r>
                      <a:r>
                        <a:rPr sz="950" spc="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10" dirty="0">
                          <a:latin typeface="Arial Unicode MS"/>
                          <a:cs typeface="Arial Unicode MS"/>
                        </a:rPr>
                        <a:t>have</a:t>
                      </a:r>
                      <a:r>
                        <a:rPr sz="950" spc="-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10" dirty="0">
                          <a:latin typeface="Arial Unicode MS"/>
                          <a:cs typeface="Arial Unicode MS"/>
                        </a:rPr>
                        <a:t>any</a:t>
                      </a:r>
                      <a:r>
                        <a:rPr sz="950" spc="-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15" dirty="0">
                          <a:latin typeface="Arial Unicode MS"/>
                          <a:cs typeface="Arial Unicode MS"/>
                        </a:rPr>
                        <a:t>sensitive</a:t>
                      </a:r>
                      <a:r>
                        <a:rPr sz="950" spc="-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25" dirty="0">
                          <a:latin typeface="Arial Unicode MS"/>
                          <a:cs typeface="Arial Unicode MS"/>
                        </a:rPr>
                        <a:t>data</a:t>
                      </a:r>
                      <a:r>
                        <a:rPr sz="950" spc="2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55" dirty="0">
                          <a:latin typeface="Arial Unicode MS"/>
                          <a:cs typeface="Arial Unicode MS"/>
                        </a:rPr>
                        <a:t>or</a:t>
                      </a:r>
                      <a:r>
                        <a:rPr sz="950" spc="-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20" dirty="0">
                          <a:latin typeface="Arial Unicode MS"/>
                          <a:cs typeface="Arial Unicode MS"/>
                        </a:rPr>
                        <a:t>an</a:t>
                      </a:r>
                      <a:r>
                        <a:rPr sz="950" spc="-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30" dirty="0">
                          <a:latin typeface="Arial Unicode MS"/>
                          <a:cs typeface="Arial Unicode MS"/>
                        </a:rPr>
                        <a:t>immense</a:t>
                      </a:r>
                      <a:endParaRPr sz="950">
                        <a:latin typeface="Arial Unicode MS"/>
                        <a:cs typeface="Arial Unicode MS"/>
                      </a:endParaRPr>
                    </a:p>
                    <a:p>
                      <a:pPr marL="3784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50" spc="30" dirty="0">
                          <a:latin typeface="Arial Unicode MS"/>
                          <a:cs typeface="Arial Unicode MS"/>
                        </a:rPr>
                        <a:t>volume </a:t>
                      </a:r>
                      <a:r>
                        <a:rPr sz="950" spc="50" dirty="0">
                          <a:latin typeface="Arial Unicode MS"/>
                          <a:cs typeface="Arial Unicode MS"/>
                        </a:rPr>
                        <a:t>of</a:t>
                      </a:r>
                      <a:r>
                        <a:rPr sz="950" spc="-4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25" dirty="0">
                          <a:latin typeface="Arial Unicode MS"/>
                          <a:cs typeface="Arial Unicode MS"/>
                        </a:rPr>
                        <a:t>it.</a:t>
                      </a:r>
                      <a:endParaRPr sz="950">
                        <a:latin typeface="Arial Unicode MS"/>
                        <a:cs typeface="Arial Unicode MS"/>
                      </a:endParaRPr>
                    </a:p>
                    <a:p>
                      <a:pPr marL="378460" indent="-28765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950" spc="25" dirty="0">
                          <a:latin typeface="Arial Unicode MS"/>
                          <a:cs typeface="Arial Unicode MS"/>
                        </a:rPr>
                        <a:t>Furthermore,</a:t>
                      </a:r>
                      <a:r>
                        <a:rPr sz="950" spc="4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40" dirty="0">
                          <a:latin typeface="Arial Unicode MS"/>
                          <a:cs typeface="Arial Unicode MS"/>
                        </a:rPr>
                        <a:t>the</a:t>
                      </a:r>
                      <a:r>
                        <a:rPr sz="950" spc="-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25" dirty="0">
                          <a:latin typeface="Arial Unicode MS"/>
                          <a:cs typeface="Arial Unicode MS"/>
                        </a:rPr>
                        <a:t>application</a:t>
                      </a:r>
                      <a:r>
                        <a:rPr sz="950" spc="-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dirty="0">
                          <a:latin typeface="Arial Unicode MS"/>
                          <a:cs typeface="Arial Unicode MS"/>
                        </a:rPr>
                        <a:t>has</a:t>
                      </a:r>
                      <a:r>
                        <a:rPr sz="950" spc="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40" dirty="0">
                          <a:latin typeface="Arial Unicode MS"/>
                          <a:cs typeface="Arial Unicode MS"/>
                        </a:rPr>
                        <a:t>minimal</a:t>
                      </a:r>
                      <a:r>
                        <a:rPr sz="950" spc="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25" dirty="0">
                          <a:latin typeface="Arial Unicode MS"/>
                          <a:cs typeface="Arial Unicode MS"/>
                        </a:rPr>
                        <a:t>customisation</a:t>
                      </a:r>
                      <a:r>
                        <a:rPr sz="950" spc="-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25" dirty="0">
                          <a:latin typeface="Arial Unicode MS"/>
                          <a:cs typeface="Arial Unicode MS"/>
                        </a:rPr>
                        <a:t>meaning</a:t>
                      </a:r>
                      <a:r>
                        <a:rPr sz="950" spc="4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45" dirty="0">
                          <a:latin typeface="Arial Unicode MS"/>
                          <a:cs typeface="Arial Unicode MS"/>
                        </a:rPr>
                        <a:t>it</a:t>
                      </a:r>
                      <a:r>
                        <a:rPr sz="950" spc="-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40" dirty="0">
                          <a:latin typeface="Arial Unicode MS"/>
                          <a:cs typeface="Arial Unicode MS"/>
                        </a:rPr>
                        <a:t>would</a:t>
                      </a:r>
                      <a:r>
                        <a:rPr sz="950" spc="-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50" dirty="0">
                          <a:latin typeface="Arial Unicode MS"/>
                          <a:cs typeface="Arial Unicode MS"/>
                        </a:rPr>
                        <a:t>not</a:t>
                      </a:r>
                      <a:r>
                        <a:rPr sz="950" spc="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35" dirty="0">
                          <a:latin typeface="Arial Unicode MS"/>
                          <a:cs typeface="Arial Unicode MS"/>
                        </a:rPr>
                        <a:t>require</a:t>
                      </a:r>
                      <a:r>
                        <a:rPr sz="950" spc="30" dirty="0">
                          <a:latin typeface="Arial Unicode MS"/>
                          <a:cs typeface="Arial Unicode MS"/>
                        </a:rPr>
                        <a:t> refactoring</a:t>
                      </a:r>
                      <a:r>
                        <a:rPr sz="950" spc="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55" dirty="0">
                          <a:latin typeface="Arial Unicode MS"/>
                          <a:cs typeface="Arial Unicode MS"/>
                        </a:rPr>
                        <a:t>or</a:t>
                      </a:r>
                      <a:r>
                        <a:rPr sz="950" spc="-1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dirty="0">
                          <a:latin typeface="Arial Unicode MS"/>
                          <a:cs typeface="Arial Unicode MS"/>
                        </a:rPr>
                        <a:t>changes</a:t>
                      </a:r>
                      <a:r>
                        <a:rPr sz="950" spc="2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55" dirty="0">
                          <a:latin typeface="Arial Unicode MS"/>
                          <a:cs typeface="Arial Unicode MS"/>
                        </a:rPr>
                        <a:t>to</a:t>
                      </a:r>
                      <a:r>
                        <a:rPr sz="950" spc="-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40" dirty="0">
                          <a:latin typeface="Arial Unicode MS"/>
                          <a:cs typeface="Arial Unicode MS"/>
                        </a:rPr>
                        <a:t>the</a:t>
                      </a:r>
                      <a:r>
                        <a:rPr sz="950" spc="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15" dirty="0">
                          <a:latin typeface="Arial Unicode MS"/>
                          <a:cs typeface="Arial Unicode MS"/>
                        </a:rPr>
                        <a:t>code</a:t>
                      </a:r>
                      <a:r>
                        <a:rPr sz="950" spc="-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55" dirty="0">
                          <a:latin typeface="Arial Unicode MS"/>
                          <a:cs typeface="Arial Unicode MS"/>
                        </a:rPr>
                        <a:t>to</a:t>
                      </a:r>
                      <a:r>
                        <a:rPr sz="950" spc="-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40" dirty="0">
                          <a:latin typeface="Arial Unicode MS"/>
                          <a:cs typeface="Arial Unicode MS"/>
                        </a:rPr>
                        <a:t>move</a:t>
                      </a:r>
                      <a:r>
                        <a:rPr sz="950" spc="-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55" dirty="0">
                          <a:latin typeface="Arial Unicode MS"/>
                          <a:cs typeface="Arial Unicode MS"/>
                        </a:rPr>
                        <a:t>to</a:t>
                      </a:r>
                      <a:r>
                        <a:rPr sz="950" spc="-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10" dirty="0">
                          <a:latin typeface="Arial Unicode MS"/>
                          <a:cs typeface="Arial Unicode MS"/>
                        </a:rPr>
                        <a:t>Cloud.</a:t>
                      </a:r>
                      <a:endParaRPr sz="950">
                        <a:latin typeface="Arial Unicode MS"/>
                        <a:cs typeface="Arial Unicode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B w="12700">
                      <a:solidFill>
                        <a:srgbClr val="A6A6A6"/>
                      </a:solidFill>
                      <a:prstDash val="solid"/>
                    </a:lnB>
                  </a:tcPr>
                </a:tc>
              </a:tr>
              <a:tr h="746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1000" dirty="0">
                          <a:latin typeface="Arial Unicode MS"/>
                          <a:cs typeface="Arial Unicode MS"/>
                        </a:rPr>
                        <a:t>2</a:t>
                      </a:r>
                      <a:endParaRPr sz="10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1000" spc="25" dirty="0">
                          <a:latin typeface="Arial Unicode MS"/>
                          <a:cs typeface="Arial Unicode MS"/>
                        </a:rPr>
                        <a:t>Enrolments</a:t>
                      </a:r>
                      <a:r>
                        <a:rPr sz="1000" spc="-2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000" spc="-10" dirty="0">
                          <a:latin typeface="Arial Unicode MS"/>
                          <a:cs typeface="Arial Unicode MS"/>
                        </a:rPr>
                        <a:t>Plus</a:t>
                      </a:r>
                      <a:endParaRPr sz="10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8460" indent="-287655">
                        <a:lnSpc>
                          <a:spcPct val="100000"/>
                        </a:lnSpc>
                        <a:spcBef>
                          <a:spcPts val="315"/>
                        </a:spcBef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950" spc="-5" dirty="0">
                          <a:latin typeface="Arial Unicode MS"/>
                          <a:cs typeface="Arial Unicode MS"/>
                        </a:rPr>
                        <a:t>The </a:t>
                      </a:r>
                      <a:r>
                        <a:rPr sz="950" spc="30" dirty="0">
                          <a:latin typeface="Arial Unicode MS"/>
                          <a:cs typeface="Arial Unicode MS"/>
                        </a:rPr>
                        <a:t>enrolments</a:t>
                      </a:r>
                      <a:r>
                        <a:rPr sz="950" spc="4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25" dirty="0">
                          <a:latin typeface="Arial Unicode MS"/>
                          <a:cs typeface="Arial Unicode MS"/>
                        </a:rPr>
                        <a:t>application</a:t>
                      </a:r>
                      <a:r>
                        <a:rPr sz="950" spc="-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40" dirty="0">
                          <a:latin typeface="Arial Unicode MS"/>
                          <a:cs typeface="Arial Unicode MS"/>
                        </a:rPr>
                        <a:t>would</a:t>
                      </a:r>
                      <a:r>
                        <a:rPr sz="950" spc="1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25" dirty="0">
                          <a:latin typeface="Arial Unicode MS"/>
                          <a:cs typeface="Arial Unicode MS"/>
                        </a:rPr>
                        <a:t>be</a:t>
                      </a:r>
                      <a:r>
                        <a:rPr sz="950" spc="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20" dirty="0">
                          <a:latin typeface="Arial Unicode MS"/>
                          <a:cs typeface="Arial Unicode MS"/>
                        </a:rPr>
                        <a:t>highly</a:t>
                      </a:r>
                      <a:r>
                        <a:rPr sz="950" spc="1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25" dirty="0">
                          <a:latin typeface="Arial Unicode MS"/>
                          <a:cs typeface="Arial Unicode MS"/>
                        </a:rPr>
                        <a:t>volatile</a:t>
                      </a:r>
                      <a:r>
                        <a:rPr sz="950" spc="-1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40" dirty="0">
                          <a:latin typeface="Arial Unicode MS"/>
                          <a:cs typeface="Arial Unicode MS"/>
                        </a:rPr>
                        <a:t>in</a:t>
                      </a:r>
                      <a:r>
                        <a:rPr sz="950" spc="-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25" dirty="0">
                          <a:latin typeface="Arial Unicode MS"/>
                          <a:cs typeface="Arial Unicode MS"/>
                        </a:rPr>
                        <a:t>its</a:t>
                      </a:r>
                      <a:r>
                        <a:rPr sz="950" spc="-1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-10" dirty="0">
                          <a:latin typeface="Arial Unicode MS"/>
                          <a:cs typeface="Arial Unicode MS"/>
                        </a:rPr>
                        <a:t>usage,</a:t>
                      </a:r>
                      <a:r>
                        <a:rPr sz="950" spc="2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45" dirty="0">
                          <a:latin typeface="Arial Unicode MS"/>
                          <a:cs typeface="Arial Unicode MS"/>
                        </a:rPr>
                        <a:t>with</a:t>
                      </a:r>
                      <a:r>
                        <a:rPr sz="95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-5" dirty="0">
                          <a:latin typeface="Arial Unicode MS"/>
                          <a:cs typeface="Arial Unicode MS"/>
                        </a:rPr>
                        <a:t>a</a:t>
                      </a:r>
                      <a:r>
                        <a:rPr sz="950" spc="-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45" dirty="0">
                          <a:latin typeface="Arial Unicode MS"/>
                          <a:cs typeface="Arial Unicode MS"/>
                        </a:rPr>
                        <a:t>lot</a:t>
                      </a:r>
                      <a:r>
                        <a:rPr sz="950" spc="-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50" dirty="0">
                          <a:latin typeface="Arial Unicode MS"/>
                          <a:cs typeface="Arial Unicode MS"/>
                        </a:rPr>
                        <a:t>of</a:t>
                      </a:r>
                      <a:r>
                        <a:rPr sz="950" spc="-2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20" dirty="0">
                          <a:latin typeface="Arial Unicode MS"/>
                          <a:cs typeface="Arial Unicode MS"/>
                        </a:rPr>
                        <a:t>activity</a:t>
                      </a:r>
                      <a:r>
                        <a:rPr sz="950" spc="-3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30" dirty="0">
                          <a:latin typeface="Arial Unicode MS"/>
                          <a:cs typeface="Arial Unicode MS"/>
                        </a:rPr>
                        <a:t>at</a:t>
                      </a:r>
                      <a:r>
                        <a:rPr sz="950" spc="-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40" dirty="0">
                          <a:latin typeface="Arial Unicode MS"/>
                          <a:cs typeface="Arial Unicode MS"/>
                        </a:rPr>
                        <a:t>the</a:t>
                      </a:r>
                      <a:r>
                        <a:rPr sz="950" spc="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30" dirty="0">
                          <a:latin typeface="Arial Unicode MS"/>
                          <a:cs typeface="Arial Unicode MS"/>
                        </a:rPr>
                        <a:t>start</a:t>
                      </a:r>
                      <a:r>
                        <a:rPr sz="950" spc="-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50" dirty="0">
                          <a:latin typeface="Arial Unicode MS"/>
                          <a:cs typeface="Arial Unicode MS"/>
                        </a:rPr>
                        <a:t>of</a:t>
                      </a:r>
                      <a:r>
                        <a:rPr sz="950" spc="-2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-5" dirty="0">
                          <a:latin typeface="Arial Unicode MS"/>
                          <a:cs typeface="Arial Unicode MS"/>
                        </a:rPr>
                        <a:t>a </a:t>
                      </a:r>
                      <a:r>
                        <a:rPr sz="950" spc="35" dirty="0">
                          <a:latin typeface="Arial Unicode MS"/>
                          <a:cs typeface="Arial Unicode MS"/>
                        </a:rPr>
                        <a:t>term,</a:t>
                      </a:r>
                      <a:r>
                        <a:rPr sz="950" spc="2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35" dirty="0">
                          <a:latin typeface="Arial Unicode MS"/>
                          <a:cs typeface="Arial Unicode MS"/>
                        </a:rPr>
                        <a:t>followed</a:t>
                      </a:r>
                      <a:r>
                        <a:rPr sz="950" spc="-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25" dirty="0">
                          <a:latin typeface="Arial Unicode MS"/>
                          <a:cs typeface="Arial Unicode MS"/>
                        </a:rPr>
                        <a:t>by</a:t>
                      </a:r>
                      <a:r>
                        <a:rPr sz="950" spc="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40" dirty="0">
                          <a:latin typeface="Arial Unicode MS"/>
                          <a:cs typeface="Arial Unicode MS"/>
                        </a:rPr>
                        <a:t>minimal</a:t>
                      </a:r>
                      <a:r>
                        <a:rPr sz="950" spc="5" dirty="0">
                          <a:latin typeface="Arial Unicode MS"/>
                          <a:cs typeface="Arial Unicode MS"/>
                        </a:rPr>
                        <a:t> use</a:t>
                      </a:r>
                      <a:r>
                        <a:rPr sz="950" spc="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35" dirty="0">
                          <a:latin typeface="Arial Unicode MS"/>
                          <a:cs typeface="Arial Unicode MS"/>
                        </a:rPr>
                        <a:t>throughout.</a:t>
                      </a:r>
                      <a:endParaRPr sz="950">
                        <a:latin typeface="Arial Unicode MS"/>
                        <a:cs typeface="Arial Unicode MS"/>
                      </a:endParaRPr>
                    </a:p>
                    <a:p>
                      <a:pPr marL="378460" indent="-287655">
                        <a:lnSpc>
                          <a:spcPct val="100000"/>
                        </a:lnSpc>
                        <a:spcBef>
                          <a:spcPts val="295"/>
                        </a:spcBef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950" spc="35" dirty="0">
                          <a:latin typeface="Arial Unicode MS"/>
                          <a:cs typeface="Arial Unicode MS"/>
                        </a:rPr>
                        <a:t>It</a:t>
                      </a:r>
                      <a:r>
                        <a:rPr sz="950" spc="-1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dirty="0">
                          <a:latin typeface="Arial Unicode MS"/>
                          <a:cs typeface="Arial Unicode MS"/>
                        </a:rPr>
                        <a:t>is</a:t>
                      </a:r>
                      <a:r>
                        <a:rPr sz="950" spc="-2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50" dirty="0">
                          <a:latin typeface="Arial Unicode MS"/>
                          <a:cs typeface="Arial Unicode MS"/>
                        </a:rPr>
                        <a:t>not</a:t>
                      </a:r>
                      <a:r>
                        <a:rPr sz="95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10" dirty="0">
                          <a:latin typeface="Arial Unicode MS"/>
                          <a:cs typeface="Arial Unicode MS"/>
                        </a:rPr>
                        <a:t>heavily</a:t>
                      </a:r>
                      <a:r>
                        <a:rPr sz="950" spc="-1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30" dirty="0">
                          <a:latin typeface="Arial Unicode MS"/>
                          <a:cs typeface="Arial Unicode MS"/>
                        </a:rPr>
                        <a:t>integrated and</a:t>
                      </a:r>
                      <a:r>
                        <a:rPr sz="950" spc="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15" dirty="0">
                          <a:latin typeface="Arial Unicode MS"/>
                          <a:cs typeface="Arial Unicode MS"/>
                        </a:rPr>
                        <a:t>does</a:t>
                      </a:r>
                      <a:r>
                        <a:rPr sz="950" spc="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50" dirty="0">
                          <a:latin typeface="Arial Unicode MS"/>
                          <a:cs typeface="Arial Unicode MS"/>
                        </a:rPr>
                        <a:t>not</a:t>
                      </a:r>
                      <a:r>
                        <a:rPr sz="950" spc="-1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30" dirty="0">
                          <a:latin typeface="Arial Unicode MS"/>
                          <a:cs typeface="Arial Unicode MS"/>
                        </a:rPr>
                        <a:t>contain</a:t>
                      </a:r>
                      <a:r>
                        <a:rPr sz="950" spc="-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10" dirty="0">
                          <a:latin typeface="Arial Unicode MS"/>
                          <a:cs typeface="Arial Unicode MS"/>
                        </a:rPr>
                        <a:t>sensitive</a:t>
                      </a:r>
                      <a:r>
                        <a:rPr sz="950" spc="-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25" dirty="0">
                          <a:latin typeface="Arial Unicode MS"/>
                          <a:cs typeface="Arial Unicode MS"/>
                        </a:rPr>
                        <a:t>data</a:t>
                      </a:r>
                      <a:r>
                        <a:rPr sz="950" spc="-1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25" dirty="0">
                          <a:latin typeface="Arial Unicode MS"/>
                          <a:cs typeface="Arial Unicode MS"/>
                        </a:rPr>
                        <a:t>making</a:t>
                      </a:r>
                      <a:r>
                        <a:rPr sz="950" spc="1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45" dirty="0">
                          <a:latin typeface="Arial Unicode MS"/>
                          <a:cs typeface="Arial Unicode MS"/>
                        </a:rPr>
                        <a:t>it</a:t>
                      </a:r>
                      <a:r>
                        <a:rPr sz="950" spc="-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30" dirty="0">
                          <a:latin typeface="Arial Unicode MS"/>
                          <a:cs typeface="Arial Unicode MS"/>
                        </a:rPr>
                        <a:t>simpler</a:t>
                      </a:r>
                      <a:r>
                        <a:rPr sz="950" spc="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55" dirty="0">
                          <a:latin typeface="Arial Unicode MS"/>
                          <a:cs typeface="Arial Unicode MS"/>
                        </a:rPr>
                        <a:t>to</a:t>
                      </a:r>
                      <a:r>
                        <a:rPr sz="950" spc="-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30" dirty="0">
                          <a:latin typeface="Arial Unicode MS"/>
                          <a:cs typeface="Arial Unicode MS"/>
                        </a:rPr>
                        <a:t>move</a:t>
                      </a:r>
                      <a:r>
                        <a:rPr sz="950" spc="-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55" dirty="0">
                          <a:latin typeface="Arial Unicode MS"/>
                          <a:cs typeface="Arial Unicode MS"/>
                        </a:rPr>
                        <a:t>to</a:t>
                      </a:r>
                      <a:r>
                        <a:rPr sz="950" spc="-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10" dirty="0">
                          <a:latin typeface="Arial Unicode MS"/>
                          <a:cs typeface="Arial Unicode MS"/>
                        </a:rPr>
                        <a:t>Cloud.</a:t>
                      </a:r>
                      <a:endParaRPr sz="950">
                        <a:latin typeface="Arial Unicode MS"/>
                        <a:cs typeface="Arial Unicode MS"/>
                      </a:endParaRPr>
                    </a:p>
                    <a:p>
                      <a:pPr marL="378460" marR="406400" indent="-287020">
                        <a:lnSpc>
                          <a:spcPct val="100000"/>
                        </a:lnSpc>
                        <a:spcBef>
                          <a:spcPts val="300"/>
                        </a:spcBef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950" spc="25" dirty="0">
                          <a:latin typeface="Arial Unicode MS"/>
                          <a:cs typeface="Arial Unicode MS"/>
                        </a:rPr>
                        <a:t>Furthermore,</a:t>
                      </a:r>
                      <a:r>
                        <a:rPr sz="950" spc="5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40" dirty="0">
                          <a:latin typeface="Arial Unicode MS"/>
                          <a:cs typeface="Arial Unicode MS"/>
                        </a:rPr>
                        <a:t>the</a:t>
                      </a:r>
                      <a:r>
                        <a:rPr sz="95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25" dirty="0">
                          <a:latin typeface="Arial Unicode MS"/>
                          <a:cs typeface="Arial Unicode MS"/>
                        </a:rPr>
                        <a:t>application</a:t>
                      </a:r>
                      <a:r>
                        <a:rPr sz="950" spc="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dirty="0">
                          <a:latin typeface="Arial Unicode MS"/>
                          <a:cs typeface="Arial Unicode MS"/>
                        </a:rPr>
                        <a:t>has</a:t>
                      </a:r>
                      <a:r>
                        <a:rPr sz="950" spc="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5" dirty="0">
                          <a:latin typeface="Arial Unicode MS"/>
                          <a:cs typeface="Arial Unicode MS"/>
                        </a:rPr>
                        <a:t>Dev/Test</a:t>
                      </a:r>
                      <a:r>
                        <a:rPr sz="950" spc="-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30" dirty="0">
                          <a:latin typeface="Arial Unicode MS"/>
                          <a:cs typeface="Arial Unicode MS"/>
                        </a:rPr>
                        <a:t>environments</a:t>
                      </a:r>
                      <a:r>
                        <a:rPr sz="950" spc="6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25" dirty="0">
                          <a:latin typeface="Arial Unicode MS"/>
                          <a:cs typeface="Arial Unicode MS"/>
                        </a:rPr>
                        <a:t>which</a:t>
                      </a:r>
                      <a:r>
                        <a:rPr sz="950" spc="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25" dirty="0">
                          <a:latin typeface="Arial Unicode MS"/>
                          <a:cs typeface="Arial Unicode MS"/>
                        </a:rPr>
                        <a:t>could</a:t>
                      </a:r>
                      <a:r>
                        <a:rPr sz="95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25" dirty="0">
                          <a:latin typeface="Arial Unicode MS"/>
                          <a:cs typeface="Arial Unicode MS"/>
                        </a:rPr>
                        <a:t>be</a:t>
                      </a:r>
                      <a:r>
                        <a:rPr sz="950" spc="2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35" dirty="0">
                          <a:latin typeface="Arial Unicode MS"/>
                          <a:cs typeface="Arial Unicode MS"/>
                        </a:rPr>
                        <a:t>moved</a:t>
                      </a:r>
                      <a:r>
                        <a:rPr sz="950" spc="2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40" dirty="0">
                          <a:latin typeface="Arial Unicode MS"/>
                          <a:cs typeface="Arial Unicode MS"/>
                        </a:rPr>
                        <a:t>first</a:t>
                      </a:r>
                      <a:r>
                        <a:rPr sz="950" spc="-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-15" dirty="0">
                          <a:latin typeface="Arial Unicode MS"/>
                          <a:cs typeface="Arial Unicode MS"/>
                        </a:rPr>
                        <a:t>as</a:t>
                      </a:r>
                      <a:r>
                        <a:rPr sz="950" spc="-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40" dirty="0">
                          <a:latin typeface="Arial Unicode MS"/>
                          <a:cs typeface="Arial Unicode MS"/>
                        </a:rPr>
                        <a:t>part</a:t>
                      </a:r>
                      <a:r>
                        <a:rPr sz="950" spc="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50" dirty="0">
                          <a:latin typeface="Arial Unicode MS"/>
                          <a:cs typeface="Arial Unicode MS"/>
                        </a:rPr>
                        <a:t>of</a:t>
                      </a:r>
                      <a:r>
                        <a:rPr sz="950" spc="-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40" dirty="0">
                          <a:latin typeface="Arial Unicode MS"/>
                          <a:cs typeface="Arial Unicode MS"/>
                        </a:rPr>
                        <a:t>the</a:t>
                      </a:r>
                      <a:r>
                        <a:rPr sz="950" spc="2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35" dirty="0">
                          <a:latin typeface="Arial Unicode MS"/>
                          <a:cs typeface="Arial Unicode MS"/>
                        </a:rPr>
                        <a:t>transition</a:t>
                      </a:r>
                      <a:r>
                        <a:rPr sz="95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30" dirty="0">
                          <a:latin typeface="Arial Unicode MS"/>
                          <a:cs typeface="Arial Unicode MS"/>
                        </a:rPr>
                        <a:t>and</a:t>
                      </a:r>
                      <a:r>
                        <a:rPr sz="950" spc="2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dirty="0">
                          <a:latin typeface="Arial Unicode MS"/>
                          <a:cs typeface="Arial Unicode MS"/>
                        </a:rPr>
                        <a:t>is</a:t>
                      </a:r>
                      <a:r>
                        <a:rPr sz="950" spc="-1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50" dirty="0">
                          <a:latin typeface="Arial Unicode MS"/>
                          <a:cs typeface="Arial Unicode MS"/>
                        </a:rPr>
                        <a:t>not</a:t>
                      </a:r>
                      <a:r>
                        <a:rPr sz="950" spc="15" dirty="0">
                          <a:latin typeface="Arial Unicode MS"/>
                          <a:cs typeface="Arial Unicode MS"/>
                        </a:rPr>
                        <a:t> heavily</a:t>
                      </a:r>
                      <a:r>
                        <a:rPr sz="95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15" dirty="0">
                          <a:latin typeface="Arial Unicode MS"/>
                          <a:cs typeface="Arial Unicode MS"/>
                        </a:rPr>
                        <a:t>customised,  </a:t>
                      </a:r>
                      <a:r>
                        <a:rPr sz="950" spc="25" dirty="0">
                          <a:latin typeface="Arial Unicode MS"/>
                          <a:cs typeface="Arial Unicode MS"/>
                        </a:rPr>
                        <a:t>meaning </a:t>
                      </a:r>
                      <a:r>
                        <a:rPr sz="950" spc="45" dirty="0">
                          <a:latin typeface="Arial Unicode MS"/>
                          <a:cs typeface="Arial Unicode MS"/>
                        </a:rPr>
                        <a:t>it</a:t>
                      </a:r>
                      <a:r>
                        <a:rPr sz="950" spc="-1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30" dirty="0">
                          <a:latin typeface="Arial Unicode MS"/>
                          <a:cs typeface="Arial Unicode MS"/>
                        </a:rPr>
                        <a:t>will</a:t>
                      </a:r>
                      <a:r>
                        <a:rPr sz="950" spc="-2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50" dirty="0">
                          <a:latin typeface="Arial Unicode MS"/>
                          <a:cs typeface="Arial Unicode MS"/>
                        </a:rPr>
                        <a:t>not</a:t>
                      </a:r>
                      <a:r>
                        <a:rPr sz="95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20" dirty="0">
                          <a:latin typeface="Arial Unicode MS"/>
                          <a:cs typeface="Arial Unicode MS"/>
                        </a:rPr>
                        <a:t>need</a:t>
                      </a:r>
                      <a:r>
                        <a:rPr sz="950" spc="1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20" dirty="0">
                          <a:latin typeface="Arial Unicode MS"/>
                          <a:cs typeface="Arial Unicode MS"/>
                        </a:rPr>
                        <a:t>significant</a:t>
                      </a:r>
                      <a:r>
                        <a:rPr sz="95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30" dirty="0">
                          <a:latin typeface="Arial Unicode MS"/>
                          <a:cs typeface="Arial Unicode MS"/>
                        </a:rPr>
                        <a:t>refactoring</a:t>
                      </a:r>
                      <a:r>
                        <a:rPr sz="950" spc="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55" dirty="0">
                          <a:latin typeface="Arial Unicode MS"/>
                          <a:cs typeface="Arial Unicode MS"/>
                        </a:rPr>
                        <a:t>to</a:t>
                      </a:r>
                      <a:r>
                        <a:rPr sz="950" spc="-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25" dirty="0">
                          <a:latin typeface="Arial Unicode MS"/>
                          <a:cs typeface="Arial Unicode MS"/>
                        </a:rPr>
                        <a:t>be</a:t>
                      </a:r>
                      <a:r>
                        <a:rPr sz="950" spc="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35" dirty="0">
                          <a:latin typeface="Arial Unicode MS"/>
                          <a:cs typeface="Arial Unicode MS"/>
                        </a:rPr>
                        <a:t>moved</a:t>
                      </a:r>
                      <a:r>
                        <a:rPr sz="950" spc="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55" dirty="0">
                          <a:latin typeface="Arial Unicode MS"/>
                          <a:cs typeface="Arial Unicode MS"/>
                        </a:rPr>
                        <a:t>to</a:t>
                      </a:r>
                      <a:r>
                        <a:rPr sz="950" spc="-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10" dirty="0">
                          <a:latin typeface="Arial Unicode MS"/>
                          <a:cs typeface="Arial Unicode MS"/>
                        </a:rPr>
                        <a:t>Cloud.</a:t>
                      </a:r>
                      <a:endParaRPr sz="950">
                        <a:latin typeface="Arial Unicode MS"/>
                        <a:cs typeface="Arial Unicode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</a:tcPr>
                </a:tc>
              </a:tr>
              <a:tr h="8153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sz="1000" dirty="0">
                          <a:latin typeface="Arial Unicode MS"/>
                          <a:cs typeface="Arial Unicode MS"/>
                        </a:rPr>
                        <a:t>3</a:t>
                      </a:r>
                      <a:endParaRPr sz="10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sz="1000" spc="-5" dirty="0">
                          <a:latin typeface="Arial Unicode MS"/>
                          <a:cs typeface="Arial Unicode MS"/>
                        </a:rPr>
                        <a:t>Echo360</a:t>
                      </a:r>
                      <a:endParaRPr sz="1000">
                        <a:latin typeface="Arial Unicode MS"/>
                        <a:cs typeface="Arial Unicode MS"/>
                      </a:endParaRPr>
                    </a:p>
                  </a:txBody>
                  <a:tcPr marL="0" marR="0" marT="0" marB="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8460" indent="-287655">
                        <a:lnSpc>
                          <a:spcPct val="100000"/>
                        </a:lnSpc>
                        <a:spcBef>
                          <a:spcPts val="310"/>
                        </a:spcBef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950" spc="-5" dirty="0">
                          <a:latin typeface="Arial Unicode MS"/>
                          <a:cs typeface="Arial Unicode MS"/>
                        </a:rPr>
                        <a:t>Echo360</a:t>
                      </a:r>
                      <a:r>
                        <a:rPr sz="950" spc="-2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dirty="0">
                          <a:latin typeface="Arial Unicode MS"/>
                          <a:cs typeface="Arial Unicode MS"/>
                        </a:rPr>
                        <a:t>is</a:t>
                      </a:r>
                      <a:r>
                        <a:rPr sz="950" spc="-2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15" dirty="0">
                          <a:latin typeface="Arial Unicode MS"/>
                          <a:cs typeface="Arial Unicode MS"/>
                        </a:rPr>
                        <a:t>used </a:t>
                      </a:r>
                      <a:r>
                        <a:rPr sz="950" spc="55" dirty="0">
                          <a:latin typeface="Arial Unicode MS"/>
                          <a:cs typeface="Arial Unicode MS"/>
                        </a:rPr>
                        <a:t>to</a:t>
                      </a:r>
                      <a:r>
                        <a:rPr sz="950" spc="-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30" dirty="0">
                          <a:latin typeface="Arial Unicode MS"/>
                          <a:cs typeface="Arial Unicode MS"/>
                        </a:rPr>
                        <a:t>stream</a:t>
                      </a:r>
                      <a:r>
                        <a:rPr sz="950" spc="1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20" dirty="0">
                          <a:latin typeface="Arial Unicode MS"/>
                          <a:cs typeface="Arial Unicode MS"/>
                        </a:rPr>
                        <a:t>video</a:t>
                      </a:r>
                      <a:r>
                        <a:rPr sz="950" spc="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30" dirty="0">
                          <a:latin typeface="Arial Unicode MS"/>
                          <a:cs typeface="Arial Unicode MS"/>
                        </a:rPr>
                        <a:t>and</a:t>
                      </a:r>
                      <a:r>
                        <a:rPr sz="95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30" dirty="0">
                          <a:latin typeface="Arial Unicode MS"/>
                          <a:cs typeface="Arial Unicode MS"/>
                        </a:rPr>
                        <a:t>audio</a:t>
                      </a:r>
                      <a:r>
                        <a:rPr sz="950" spc="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35" dirty="0">
                          <a:latin typeface="Arial Unicode MS"/>
                          <a:cs typeface="Arial Unicode MS"/>
                        </a:rPr>
                        <a:t>content</a:t>
                      </a:r>
                      <a:r>
                        <a:rPr sz="950" spc="2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65" dirty="0">
                          <a:latin typeface="Arial Unicode MS"/>
                          <a:cs typeface="Arial Unicode MS"/>
                        </a:rPr>
                        <a:t>from</a:t>
                      </a:r>
                      <a:r>
                        <a:rPr sz="950" spc="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15" dirty="0">
                          <a:latin typeface="Arial Unicode MS"/>
                          <a:cs typeface="Arial Unicode MS"/>
                        </a:rPr>
                        <a:t>lectures</a:t>
                      </a:r>
                      <a:r>
                        <a:rPr sz="950" spc="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55" dirty="0">
                          <a:latin typeface="Arial Unicode MS"/>
                          <a:cs typeface="Arial Unicode MS"/>
                        </a:rPr>
                        <a:t>to</a:t>
                      </a:r>
                      <a:r>
                        <a:rPr sz="950" spc="-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20" dirty="0">
                          <a:latin typeface="Arial Unicode MS"/>
                          <a:cs typeface="Arial Unicode MS"/>
                        </a:rPr>
                        <a:t>students.</a:t>
                      </a:r>
                      <a:r>
                        <a:rPr sz="950" spc="3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35" dirty="0">
                          <a:latin typeface="Arial Unicode MS"/>
                          <a:cs typeface="Arial Unicode MS"/>
                        </a:rPr>
                        <a:t>It</a:t>
                      </a:r>
                      <a:r>
                        <a:rPr sz="950" spc="-2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dirty="0">
                          <a:latin typeface="Arial Unicode MS"/>
                          <a:cs typeface="Arial Unicode MS"/>
                        </a:rPr>
                        <a:t>has</a:t>
                      </a:r>
                      <a:r>
                        <a:rPr sz="950" spc="-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20" dirty="0">
                          <a:latin typeface="Arial Unicode MS"/>
                          <a:cs typeface="Arial Unicode MS"/>
                        </a:rPr>
                        <a:t>highly </a:t>
                      </a:r>
                      <a:r>
                        <a:rPr sz="950" spc="25" dirty="0">
                          <a:latin typeface="Arial Unicode MS"/>
                          <a:cs typeface="Arial Unicode MS"/>
                        </a:rPr>
                        <a:t>volatile</a:t>
                      </a:r>
                      <a:r>
                        <a:rPr sz="950" spc="-2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5" dirty="0">
                          <a:latin typeface="Arial Unicode MS"/>
                          <a:cs typeface="Arial Unicode MS"/>
                        </a:rPr>
                        <a:t>use</a:t>
                      </a:r>
                      <a:r>
                        <a:rPr sz="950" spc="1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25" dirty="0">
                          <a:latin typeface="Arial Unicode MS"/>
                          <a:cs typeface="Arial Unicode MS"/>
                        </a:rPr>
                        <a:t>which</a:t>
                      </a:r>
                      <a:r>
                        <a:rPr sz="950" spc="-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dirty="0">
                          <a:latin typeface="Arial Unicode MS"/>
                          <a:cs typeface="Arial Unicode MS"/>
                        </a:rPr>
                        <a:t>is</a:t>
                      </a:r>
                      <a:r>
                        <a:rPr sz="950" spc="-1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20" dirty="0">
                          <a:latin typeface="Arial Unicode MS"/>
                          <a:cs typeface="Arial Unicode MS"/>
                        </a:rPr>
                        <a:t>well</a:t>
                      </a:r>
                      <a:r>
                        <a:rPr sz="95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25" dirty="0">
                          <a:latin typeface="Arial Unicode MS"/>
                          <a:cs typeface="Arial Unicode MS"/>
                        </a:rPr>
                        <a:t>suited</a:t>
                      </a:r>
                      <a:r>
                        <a:rPr sz="950" spc="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55" dirty="0">
                          <a:latin typeface="Arial Unicode MS"/>
                          <a:cs typeface="Arial Unicode MS"/>
                        </a:rPr>
                        <a:t>to</a:t>
                      </a:r>
                      <a:r>
                        <a:rPr sz="950" spc="-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50" dirty="0">
                          <a:latin typeface="Arial Unicode MS"/>
                          <a:cs typeface="Arial Unicode MS"/>
                        </a:rPr>
                        <a:t>the</a:t>
                      </a:r>
                      <a:r>
                        <a:rPr sz="95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15" dirty="0">
                          <a:latin typeface="Arial Unicode MS"/>
                          <a:cs typeface="Arial Unicode MS"/>
                        </a:rPr>
                        <a:t>scalability</a:t>
                      </a:r>
                      <a:r>
                        <a:rPr sz="950" spc="-1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30" dirty="0">
                          <a:latin typeface="Arial Unicode MS"/>
                          <a:cs typeface="Arial Unicode MS"/>
                        </a:rPr>
                        <a:t>and</a:t>
                      </a:r>
                      <a:endParaRPr sz="950">
                        <a:latin typeface="Arial Unicode MS"/>
                        <a:cs typeface="Arial Unicode MS"/>
                      </a:endParaRPr>
                    </a:p>
                    <a:p>
                      <a:pPr marL="378460">
                        <a:lnSpc>
                          <a:spcPct val="100000"/>
                        </a:lnSpc>
                      </a:pPr>
                      <a:r>
                        <a:rPr sz="950" spc="15" dirty="0">
                          <a:latin typeface="Arial Unicode MS"/>
                          <a:cs typeface="Arial Unicode MS"/>
                        </a:rPr>
                        <a:t>elasticity </a:t>
                      </a:r>
                      <a:r>
                        <a:rPr sz="950" spc="50" dirty="0">
                          <a:latin typeface="Arial Unicode MS"/>
                          <a:cs typeface="Arial Unicode MS"/>
                        </a:rPr>
                        <a:t>of </a:t>
                      </a:r>
                      <a:r>
                        <a:rPr sz="950" spc="15" dirty="0">
                          <a:latin typeface="Arial Unicode MS"/>
                          <a:cs typeface="Arial Unicode MS"/>
                        </a:rPr>
                        <a:t>Cloud</a:t>
                      </a:r>
                      <a:r>
                        <a:rPr sz="950" spc="-114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30" dirty="0">
                          <a:latin typeface="Arial Unicode MS"/>
                          <a:cs typeface="Arial Unicode MS"/>
                        </a:rPr>
                        <a:t>infrastructure.</a:t>
                      </a:r>
                      <a:endParaRPr sz="950">
                        <a:latin typeface="Arial Unicode MS"/>
                        <a:cs typeface="Arial Unicode MS"/>
                      </a:endParaRPr>
                    </a:p>
                    <a:p>
                      <a:pPr marL="378460" indent="-287655">
                        <a:lnSpc>
                          <a:spcPct val="100000"/>
                        </a:lnSpc>
                        <a:spcBef>
                          <a:spcPts val="5"/>
                        </a:spcBef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950" spc="25" dirty="0">
                          <a:latin typeface="Arial Unicode MS"/>
                          <a:cs typeface="Arial Unicode MS"/>
                        </a:rPr>
                        <a:t>In</a:t>
                      </a:r>
                      <a:r>
                        <a:rPr sz="950" spc="-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30" dirty="0">
                          <a:latin typeface="Arial Unicode MS"/>
                          <a:cs typeface="Arial Unicode MS"/>
                        </a:rPr>
                        <a:t>addition,</a:t>
                      </a:r>
                      <a:r>
                        <a:rPr sz="950" spc="1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40" dirty="0">
                          <a:latin typeface="Arial Unicode MS"/>
                          <a:cs typeface="Arial Unicode MS"/>
                        </a:rPr>
                        <a:t>the</a:t>
                      </a:r>
                      <a:r>
                        <a:rPr sz="950" spc="-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25" dirty="0">
                          <a:latin typeface="Arial Unicode MS"/>
                          <a:cs typeface="Arial Unicode MS"/>
                        </a:rPr>
                        <a:t>application</a:t>
                      </a:r>
                      <a:r>
                        <a:rPr sz="950" spc="-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dirty="0">
                          <a:latin typeface="Arial Unicode MS"/>
                          <a:cs typeface="Arial Unicode MS"/>
                        </a:rPr>
                        <a:t>is</a:t>
                      </a:r>
                      <a:r>
                        <a:rPr sz="950" spc="-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50" dirty="0">
                          <a:latin typeface="Arial Unicode MS"/>
                          <a:cs typeface="Arial Unicode MS"/>
                        </a:rPr>
                        <a:t>not</a:t>
                      </a:r>
                      <a:r>
                        <a:rPr sz="950" spc="-1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20" dirty="0">
                          <a:latin typeface="Arial Unicode MS"/>
                          <a:cs typeface="Arial Unicode MS"/>
                        </a:rPr>
                        <a:t>highly</a:t>
                      </a:r>
                      <a:r>
                        <a:rPr sz="950" spc="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25" dirty="0">
                          <a:latin typeface="Arial Unicode MS"/>
                          <a:cs typeface="Arial Unicode MS"/>
                        </a:rPr>
                        <a:t>customised</a:t>
                      </a:r>
                      <a:r>
                        <a:rPr sz="950" spc="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30" dirty="0">
                          <a:latin typeface="Arial Unicode MS"/>
                          <a:cs typeface="Arial Unicode MS"/>
                        </a:rPr>
                        <a:t>and</a:t>
                      </a:r>
                      <a:r>
                        <a:rPr sz="950" spc="-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dirty="0">
                          <a:latin typeface="Arial Unicode MS"/>
                          <a:cs typeface="Arial Unicode MS"/>
                        </a:rPr>
                        <a:t>has</a:t>
                      </a:r>
                      <a:r>
                        <a:rPr sz="950" spc="-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-5" dirty="0">
                          <a:latin typeface="Arial Unicode MS"/>
                          <a:cs typeface="Arial Unicode MS"/>
                        </a:rPr>
                        <a:t>a</a:t>
                      </a:r>
                      <a:r>
                        <a:rPr sz="950" spc="-1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45" dirty="0">
                          <a:latin typeface="Arial Unicode MS"/>
                          <a:cs typeface="Arial Unicode MS"/>
                        </a:rPr>
                        <a:t>lot</a:t>
                      </a:r>
                      <a:r>
                        <a:rPr sz="950" spc="-1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50" dirty="0">
                          <a:latin typeface="Arial Unicode MS"/>
                          <a:cs typeface="Arial Unicode MS"/>
                        </a:rPr>
                        <a:t>of</a:t>
                      </a:r>
                      <a:r>
                        <a:rPr sz="950" spc="-2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25" dirty="0">
                          <a:latin typeface="Arial Unicode MS"/>
                          <a:cs typeface="Arial Unicode MS"/>
                        </a:rPr>
                        <a:t>data</a:t>
                      </a:r>
                      <a:r>
                        <a:rPr sz="950" spc="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45" dirty="0">
                          <a:latin typeface="Arial Unicode MS"/>
                          <a:cs typeface="Arial Unicode MS"/>
                        </a:rPr>
                        <a:t>that</a:t>
                      </a:r>
                      <a:r>
                        <a:rPr sz="950" dirty="0">
                          <a:latin typeface="Arial Unicode MS"/>
                          <a:cs typeface="Arial Unicode MS"/>
                        </a:rPr>
                        <a:t> is</a:t>
                      </a:r>
                      <a:r>
                        <a:rPr sz="950" spc="-2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50" dirty="0">
                          <a:latin typeface="Arial Unicode MS"/>
                          <a:cs typeface="Arial Unicode MS"/>
                        </a:rPr>
                        <a:t>not</a:t>
                      </a:r>
                      <a:r>
                        <a:rPr sz="95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10" dirty="0">
                          <a:latin typeface="Arial Unicode MS"/>
                          <a:cs typeface="Arial Unicode MS"/>
                        </a:rPr>
                        <a:t>sensitive.</a:t>
                      </a:r>
                      <a:endParaRPr sz="950">
                        <a:latin typeface="Arial Unicode MS"/>
                        <a:cs typeface="Arial Unicode MS"/>
                      </a:endParaRPr>
                    </a:p>
                    <a:p>
                      <a:pPr marL="378460" marR="172085" indent="-2870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950" spc="25" dirty="0">
                          <a:latin typeface="Arial Unicode MS"/>
                          <a:cs typeface="Arial Unicode MS"/>
                        </a:rPr>
                        <a:t>Furthermore, </a:t>
                      </a:r>
                      <a:r>
                        <a:rPr sz="950" spc="40" dirty="0">
                          <a:latin typeface="Arial Unicode MS"/>
                          <a:cs typeface="Arial Unicode MS"/>
                        </a:rPr>
                        <a:t>the </a:t>
                      </a:r>
                      <a:r>
                        <a:rPr sz="950" spc="25" dirty="0">
                          <a:latin typeface="Arial Unicode MS"/>
                          <a:cs typeface="Arial Unicode MS"/>
                        </a:rPr>
                        <a:t>Development </a:t>
                      </a:r>
                      <a:r>
                        <a:rPr sz="950" spc="30" dirty="0">
                          <a:latin typeface="Arial Unicode MS"/>
                          <a:cs typeface="Arial Unicode MS"/>
                        </a:rPr>
                        <a:t>and </a:t>
                      </a:r>
                      <a:r>
                        <a:rPr sz="950" spc="-5" dirty="0">
                          <a:latin typeface="Arial Unicode MS"/>
                          <a:cs typeface="Arial Unicode MS"/>
                        </a:rPr>
                        <a:t>Test </a:t>
                      </a:r>
                      <a:r>
                        <a:rPr sz="950" spc="30" dirty="0">
                          <a:latin typeface="Arial Unicode MS"/>
                          <a:cs typeface="Arial Unicode MS"/>
                        </a:rPr>
                        <a:t>environments </a:t>
                      </a:r>
                      <a:r>
                        <a:rPr sz="950" spc="55" dirty="0">
                          <a:latin typeface="Arial Unicode MS"/>
                          <a:cs typeface="Arial Unicode MS"/>
                        </a:rPr>
                        <a:t>for </a:t>
                      </a:r>
                      <a:r>
                        <a:rPr sz="950" spc="30" dirty="0">
                          <a:latin typeface="Arial Unicode MS"/>
                          <a:cs typeface="Arial Unicode MS"/>
                        </a:rPr>
                        <a:t>this </a:t>
                      </a:r>
                      <a:r>
                        <a:rPr sz="950" spc="25" dirty="0">
                          <a:latin typeface="Arial Unicode MS"/>
                          <a:cs typeface="Arial Unicode MS"/>
                        </a:rPr>
                        <a:t>application could be </a:t>
                      </a:r>
                      <a:r>
                        <a:rPr sz="950" spc="30" dirty="0">
                          <a:latin typeface="Arial Unicode MS"/>
                          <a:cs typeface="Arial Unicode MS"/>
                        </a:rPr>
                        <a:t>migrated </a:t>
                      </a:r>
                      <a:r>
                        <a:rPr sz="950" spc="55" dirty="0">
                          <a:latin typeface="Arial Unicode MS"/>
                          <a:cs typeface="Arial Unicode MS"/>
                        </a:rPr>
                        <a:t>to </a:t>
                      </a:r>
                      <a:r>
                        <a:rPr sz="950" spc="15" dirty="0">
                          <a:latin typeface="Arial Unicode MS"/>
                          <a:cs typeface="Arial Unicode MS"/>
                        </a:rPr>
                        <a:t>Cloud </a:t>
                      </a:r>
                      <a:r>
                        <a:rPr sz="950" spc="25" dirty="0">
                          <a:latin typeface="Arial Unicode MS"/>
                          <a:cs typeface="Arial Unicode MS"/>
                        </a:rPr>
                        <a:t>first, </a:t>
                      </a:r>
                      <a:r>
                        <a:rPr sz="950" spc="20" dirty="0">
                          <a:latin typeface="Arial Unicode MS"/>
                          <a:cs typeface="Arial Unicode MS"/>
                        </a:rPr>
                        <a:t>allowing </a:t>
                      </a:r>
                      <a:r>
                        <a:rPr sz="950" spc="40" dirty="0">
                          <a:latin typeface="Arial Unicode MS"/>
                          <a:cs typeface="Arial Unicode MS"/>
                        </a:rPr>
                        <a:t>the </a:t>
                      </a:r>
                      <a:r>
                        <a:rPr sz="950" spc="20" dirty="0">
                          <a:latin typeface="Arial Unicode MS"/>
                          <a:cs typeface="Arial Unicode MS"/>
                        </a:rPr>
                        <a:t>developers </a:t>
                      </a:r>
                      <a:r>
                        <a:rPr sz="950" spc="55" dirty="0">
                          <a:latin typeface="Arial Unicode MS"/>
                          <a:cs typeface="Arial Unicode MS"/>
                        </a:rPr>
                        <a:t>to </a:t>
                      </a:r>
                      <a:r>
                        <a:rPr sz="950" spc="25" dirty="0">
                          <a:latin typeface="Arial Unicode MS"/>
                          <a:cs typeface="Arial Unicode MS"/>
                        </a:rPr>
                        <a:t>sandbox  </a:t>
                      </a:r>
                      <a:r>
                        <a:rPr sz="950" spc="30" dirty="0">
                          <a:latin typeface="Arial Unicode MS"/>
                          <a:cs typeface="Arial Unicode MS"/>
                        </a:rPr>
                        <a:t>new</a:t>
                      </a:r>
                      <a:r>
                        <a:rPr sz="950" spc="5" dirty="0">
                          <a:latin typeface="Arial Unicode MS"/>
                          <a:cs typeface="Arial Unicode MS"/>
                        </a:rPr>
                        <a:t> ideas</a:t>
                      </a:r>
                      <a:r>
                        <a:rPr sz="95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40" dirty="0">
                          <a:latin typeface="Arial Unicode MS"/>
                          <a:cs typeface="Arial Unicode MS"/>
                        </a:rPr>
                        <a:t>in</a:t>
                      </a:r>
                      <a:r>
                        <a:rPr sz="950" spc="-2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40" dirty="0">
                          <a:latin typeface="Arial Unicode MS"/>
                          <a:cs typeface="Arial Unicode MS"/>
                        </a:rPr>
                        <a:t>the</a:t>
                      </a:r>
                      <a:r>
                        <a:rPr sz="950" spc="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15" dirty="0">
                          <a:latin typeface="Arial Unicode MS"/>
                          <a:cs typeface="Arial Unicode MS"/>
                        </a:rPr>
                        <a:t>Cloud</a:t>
                      </a:r>
                      <a:r>
                        <a:rPr sz="950" spc="-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30" dirty="0">
                          <a:latin typeface="Arial Unicode MS"/>
                          <a:cs typeface="Arial Unicode MS"/>
                        </a:rPr>
                        <a:t>and</a:t>
                      </a:r>
                      <a:r>
                        <a:rPr sz="950" spc="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15" dirty="0">
                          <a:latin typeface="Arial Unicode MS"/>
                          <a:cs typeface="Arial Unicode MS"/>
                        </a:rPr>
                        <a:t>get</a:t>
                      </a:r>
                      <a:r>
                        <a:rPr sz="95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5" dirty="0">
                          <a:latin typeface="Arial Unicode MS"/>
                          <a:cs typeface="Arial Unicode MS"/>
                        </a:rPr>
                        <a:t>ideas</a:t>
                      </a:r>
                      <a:r>
                        <a:rPr sz="95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55" dirty="0">
                          <a:latin typeface="Arial Unicode MS"/>
                          <a:cs typeface="Arial Unicode MS"/>
                        </a:rPr>
                        <a:t>to</a:t>
                      </a:r>
                      <a:r>
                        <a:rPr sz="950" spc="-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35" dirty="0">
                          <a:latin typeface="Arial Unicode MS"/>
                          <a:cs typeface="Arial Unicode MS"/>
                        </a:rPr>
                        <a:t>market</a:t>
                      </a:r>
                      <a:r>
                        <a:rPr sz="950" spc="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20" dirty="0">
                          <a:latin typeface="Arial Unicode MS"/>
                          <a:cs typeface="Arial Unicode MS"/>
                        </a:rPr>
                        <a:t>faster.</a:t>
                      </a:r>
                      <a:endParaRPr sz="950">
                        <a:latin typeface="Arial Unicode MS"/>
                        <a:cs typeface="Arial Unicode MS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</a:tcPr>
                </a:tc>
              </a:tr>
              <a:tr h="5257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dirty="0">
                          <a:latin typeface="Arial Unicode MS"/>
                          <a:cs typeface="Arial Unicode MS"/>
                        </a:rPr>
                        <a:t>4</a:t>
                      </a:r>
                      <a:endParaRPr sz="1000">
                        <a:latin typeface="Arial Unicode MS"/>
                        <a:cs typeface="Arial Unicode MS"/>
                      </a:endParaRPr>
                    </a:p>
                  </a:txBody>
                  <a:tcPr marL="0" marR="0" marT="5715" marB="0"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000" spc="25" dirty="0">
                          <a:latin typeface="Arial Unicode MS"/>
                          <a:cs typeface="Arial Unicode MS"/>
                        </a:rPr>
                        <a:t>Student </a:t>
                      </a:r>
                      <a:r>
                        <a:rPr sz="1000" dirty="0">
                          <a:latin typeface="Arial Unicode MS"/>
                          <a:cs typeface="Arial Unicode MS"/>
                        </a:rPr>
                        <a:t>Feedback</a:t>
                      </a:r>
                      <a:r>
                        <a:rPr sz="1000" spc="-8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1000" dirty="0">
                          <a:latin typeface="Arial Unicode MS"/>
                          <a:cs typeface="Arial Unicode MS"/>
                        </a:rPr>
                        <a:t>Survey</a:t>
                      </a:r>
                      <a:endParaRPr sz="1000">
                        <a:latin typeface="Arial Unicode MS"/>
                        <a:cs typeface="Arial Unicode MS"/>
                      </a:endParaRPr>
                    </a:p>
                  </a:txBody>
                  <a:tcPr marL="0" marR="0" marT="5715" marB="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8460" indent="-287655">
                        <a:lnSpc>
                          <a:spcPct val="100000"/>
                        </a:lnSpc>
                        <a:spcBef>
                          <a:spcPts val="315"/>
                        </a:spcBef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950" spc="-5" dirty="0">
                          <a:latin typeface="Arial Unicode MS"/>
                          <a:cs typeface="Arial Unicode MS"/>
                        </a:rPr>
                        <a:t>The</a:t>
                      </a:r>
                      <a:r>
                        <a:rPr sz="950" spc="-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35" dirty="0">
                          <a:latin typeface="Arial Unicode MS"/>
                          <a:cs typeface="Arial Unicode MS"/>
                        </a:rPr>
                        <a:t>student</a:t>
                      </a:r>
                      <a:r>
                        <a:rPr sz="950" spc="4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15" dirty="0">
                          <a:latin typeface="Arial Unicode MS"/>
                          <a:cs typeface="Arial Unicode MS"/>
                        </a:rPr>
                        <a:t>feedback</a:t>
                      </a:r>
                      <a:r>
                        <a:rPr sz="950" spc="2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10" dirty="0">
                          <a:latin typeface="Arial Unicode MS"/>
                          <a:cs typeface="Arial Unicode MS"/>
                        </a:rPr>
                        <a:t>survey</a:t>
                      </a:r>
                      <a:r>
                        <a:rPr sz="950" spc="-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dirty="0">
                          <a:latin typeface="Arial Unicode MS"/>
                          <a:cs typeface="Arial Unicode MS"/>
                        </a:rPr>
                        <a:t>is</a:t>
                      </a:r>
                      <a:r>
                        <a:rPr sz="950" spc="-5" dirty="0">
                          <a:latin typeface="Arial Unicode MS"/>
                          <a:cs typeface="Arial Unicode MS"/>
                        </a:rPr>
                        <a:t> a</a:t>
                      </a:r>
                      <a:r>
                        <a:rPr sz="950" spc="-2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30" dirty="0">
                          <a:latin typeface="Arial Unicode MS"/>
                          <a:cs typeface="Arial Unicode MS"/>
                        </a:rPr>
                        <a:t>simpler</a:t>
                      </a:r>
                      <a:r>
                        <a:rPr sz="950" spc="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25" dirty="0">
                          <a:latin typeface="Arial Unicode MS"/>
                          <a:cs typeface="Arial Unicode MS"/>
                        </a:rPr>
                        <a:t>application</a:t>
                      </a:r>
                      <a:r>
                        <a:rPr sz="950" spc="-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45" dirty="0">
                          <a:latin typeface="Arial Unicode MS"/>
                          <a:cs typeface="Arial Unicode MS"/>
                        </a:rPr>
                        <a:t>with</a:t>
                      </a:r>
                      <a:r>
                        <a:rPr sz="950" spc="-5" dirty="0">
                          <a:latin typeface="Arial Unicode MS"/>
                          <a:cs typeface="Arial Unicode MS"/>
                        </a:rPr>
                        <a:t> a</a:t>
                      </a:r>
                      <a:r>
                        <a:rPr sz="950" spc="-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40" dirty="0">
                          <a:latin typeface="Arial Unicode MS"/>
                          <a:cs typeface="Arial Unicode MS"/>
                        </a:rPr>
                        <a:t>low</a:t>
                      </a:r>
                      <a:r>
                        <a:rPr sz="950" spc="-1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15" dirty="0">
                          <a:latin typeface="Arial Unicode MS"/>
                          <a:cs typeface="Arial Unicode MS"/>
                        </a:rPr>
                        <a:t>degree</a:t>
                      </a:r>
                      <a:r>
                        <a:rPr sz="950" spc="3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50" dirty="0">
                          <a:latin typeface="Arial Unicode MS"/>
                          <a:cs typeface="Arial Unicode MS"/>
                        </a:rPr>
                        <a:t>of</a:t>
                      </a:r>
                      <a:r>
                        <a:rPr sz="950" spc="-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25" dirty="0">
                          <a:latin typeface="Arial Unicode MS"/>
                          <a:cs typeface="Arial Unicode MS"/>
                        </a:rPr>
                        <a:t>integration,</a:t>
                      </a:r>
                      <a:r>
                        <a:rPr sz="950" spc="3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40" dirty="0">
                          <a:latin typeface="Arial Unicode MS"/>
                          <a:cs typeface="Arial Unicode MS"/>
                        </a:rPr>
                        <a:t>minimal</a:t>
                      </a:r>
                      <a:r>
                        <a:rPr sz="950" spc="1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25" dirty="0">
                          <a:latin typeface="Arial Unicode MS"/>
                          <a:cs typeface="Arial Unicode MS"/>
                        </a:rPr>
                        <a:t>data</a:t>
                      </a:r>
                      <a:r>
                        <a:rPr sz="950" spc="-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30" dirty="0">
                          <a:latin typeface="Arial Unicode MS"/>
                          <a:cs typeface="Arial Unicode MS"/>
                        </a:rPr>
                        <a:t>and</a:t>
                      </a:r>
                      <a:r>
                        <a:rPr sz="950" spc="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25" dirty="0">
                          <a:latin typeface="Arial Unicode MS"/>
                          <a:cs typeface="Arial Unicode MS"/>
                        </a:rPr>
                        <a:t>only</a:t>
                      </a:r>
                      <a:r>
                        <a:rPr sz="950" spc="-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35" dirty="0">
                          <a:latin typeface="Arial Unicode MS"/>
                          <a:cs typeface="Arial Unicode MS"/>
                        </a:rPr>
                        <a:t>moderate</a:t>
                      </a:r>
                      <a:r>
                        <a:rPr sz="950" spc="2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25" dirty="0">
                          <a:latin typeface="Arial Unicode MS"/>
                          <a:cs typeface="Arial Unicode MS"/>
                        </a:rPr>
                        <a:t>customisation</a:t>
                      </a:r>
                      <a:endParaRPr sz="950">
                        <a:latin typeface="Arial Unicode MS"/>
                        <a:cs typeface="Arial Unicode MS"/>
                      </a:endParaRPr>
                    </a:p>
                    <a:p>
                      <a:pPr marL="378460" marR="199390" indent="-2870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950" spc="-5" dirty="0">
                          <a:latin typeface="Arial Unicode MS"/>
                          <a:cs typeface="Arial Unicode MS"/>
                        </a:rPr>
                        <a:t>The </a:t>
                      </a:r>
                      <a:r>
                        <a:rPr sz="950" spc="25" dirty="0">
                          <a:latin typeface="Arial Unicode MS"/>
                          <a:cs typeface="Arial Unicode MS"/>
                        </a:rPr>
                        <a:t>application</a:t>
                      </a:r>
                      <a:r>
                        <a:rPr sz="950" spc="-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dirty="0">
                          <a:latin typeface="Arial Unicode MS"/>
                          <a:cs typeface="Arial Unicode MS"/>
                        </a:rPr>
                        <a:t>has </a:t>
                      </a:r>
                      <a:r>
                        <a:rPr sz="950" spc="25" dirty="0">
                          <a:latin typeface="Arial Unicode MS"/>
                          <a:cs typeface="Arial Unicode MS"/>
                        </a:rPr>
                        <a:t>some</a:t>
                      </a:r>
                      <a:r>
                        <a:rPr sz="950" spc="-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30" dirty="0">
                          <a:latin typeface="Arial Unicode MS"/>
                          <a:cs typeface="Arial Unicode MS"/>
                        </a:rPr>
                        <a:t>development</a:t>
                      </a:r>
                      <a:r>
                        <a:rPr sz="950" spc="5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30" dirty="0">
                          <a:latin typeface="Arial Unicode MS"/>
                          <a:cs typeface="Arial Unicode MS"/>
                        </a:rPr>
                        <a:t>and</a:t>
                      </a:r>
                      <a:r>
                        <a:rPr sz="95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25" dirty="0">
                          <a:latin typeface="Arial Unicode MS"/>
                          <a:cs typeface="Arial Unicode MS"/>
                        </a:rPr>
                        <a:t>test</a:t>
                      </a:r>
                      <a:r>
                        <a:rPr sz="950" spc="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30" dirty="0">
                          <a:latin typeface="Arial Unicode MS"/>
                          <a:cs typeface="Arial Unicode MS"/>
                        </a:rPr>
                        <a:t>environments</a:t>
                      </a:r>
                      <a:r>
                        <a:rPr sz="950" spc="4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30" dirty="0">
                          <a:latin typeface="Arial Unicode MS"/>
                          <a:cs typeface="Arial Unicode MS"/>
                        </a:rPr>
                        <a:t>and</a:t>
                      </a:r>
                      <a:r>
                        <a:rPr sz="950" spc="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15" dirty="0">
                          <a:latin typeface="Arial Unicode MS"/>
                          <a:cs typeface="Arial Unicode MS"/>
                        </a:rPr>
                        <a:t>does</a:t>
                      </a:r>
                      <a:r>
                        <a:rPr sz="950" spc="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50" dirty="0">
                          <a:latin typeface="Arial Unicode MS"/>
                          <a:cs typeface="Arial Unicode MS"/>
                        </a:rPr>
                        <a:t>not</a:t>
                      </a:r>
                      <a:r>
                        <a:rPr sz="950" spc="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30" dirty="0">
                          <a:latin typeface="Arial Unicode MS"/>
                          <a:cs typeface="Arial Unicode MS"/>
                        </a:rPr>
                        <a:t>contain</a:t>
                      </a:r>
                      <a:r>
                        <a:rPr sz="950" spc="-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10" dirty="0">
                          <a:latin typeface="Arial Unicode MS"/>
                          <a:cs typeface="Arial Unicode MS"/>
                        </a:rPr>
                        <a:t>sensitive</a:t>
                      </a:r>
                      <a:r>
                        <a:rPr sz="950" spc="-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45" dirty="0">
                          <a:latin typeface="Arial Unicode MS"/>
                          <a:cs typeface="Arial Unicode MS"/>
                        </a:rPr>
                        <a:t>information</a:t>
                      </a:r>
                      <a:r>
                        <a:rPr sz="950" spc="25" dirty="0">
                          <a:latin typeface="Arial Unicode MS"/>
                          <a:cs typeface="Arial Unicode MS"/>
                        </a:rPr>
                        <a:t> making</a:t>
                      </a:r>
                      <a:r>
                        <a:rPr sz="950" spc="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45" dirty="0">
                          <a:latin typeface="Arial Unicode MS"/>
                          <a:cs typeface="Arial Unicode MS"/>
                        </a:rPr>
                        <a:t>it</a:t>
                      </a:r>
                      <a:r>
                        <a:rPr sz="950" spc="-5" dirty="0">
                          <a:latin typeface="Arial Unicode MS"/>
                          <a:cs typeface="Arial Unicode MS"/>
                        </a:rPr>
                        <a:t> a</a:t>
                      </a:r>
                      <a:r>
                        <a:rPr sz="950" spc="-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40" dirty="0">
                          <a:latin typeface="Arial Unicode MS"/>
                          <a:cs typeface="Arial Unicode MS"/>
                        </a:rPr>
                        <a:t>low</a:t>
                      </a:r>
                      <a:r>
                        <a:rPr sz="950" spc="-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20" dirty="0">
                          <a:latin typeface="Arial Unicode MS"/>
                          <a:cs typeface="Arial Unicode MS"/>
                        </a:rPr>
                        <a:t>risk</a:t>
                      </a:r>
                      <a:r>
                        <a:rPr sz="950" spc="-1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55" dirty="0">
                          <a:latin typeface="Arial Unicode MS"/>
                          <a:cs typeface="Arial Unicode MS"/>
                        </a:rPr>
                        <a:t>option</a:t>
                      </a:r>
                      <a:r>
                        <a:rPr sz="950" spc="-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55" dirty="0">
                          <a:latin typeface="Arial Unicode MS"/>
                          <a:cs typeface="Arial Unicode MS"/>
                        </a:rPr>
                        <a:t>for</a:t>
                      </a:r>
                      <a:r>
                        <a:rPr sz="950" spc="-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15" dirty="0">
                          <a:latin typeface="Arial Unicode MS"/>
                          <a:cs typeface="Arial Unicode MS"/>
                        </a:rPr>
                        <a:t>Cloud  </a:t>
                      </a:r>
                      <a:r>
                        <a:rPr sz="950" spc="30" dirty="0">
                          <a:latin typeface="Arial Unicode MS"/>
                          <a:cs typeface="Arial Unicode MS"/>
                        </a:rPr>
                        <a:t>transition.</a:t>
                      </a:r>
                      <a:endParaRPr sz="950">
                        <a:latin typeface="Arial Unicode MS"/>
                        <a:cs typeface="Arial Unicode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1000" dirty="0">
                          <a:latin typeface="Arial Unicode MS"/>
                          <a:cs typeface="Arial Unicode MS"/>
                        </a:rPr>
                        <a:t>5</a:t>
                      </a:r>
                      <a:endParaRPr sz="1000">
                        <a:latin typeface="Arial Unicode MS"/>
                        <a:cs typeface="Arial Unicode MS"/>
                      </a:endParaRPr>
                    </a:p>
                  </a:txBody>
                  <a:tcPr marL="0" marR="0" marT="107950" marB="0"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1000" spc="10" dirty="0">
                          <a:latin typeface="Arial Unicode MS"/>
                          <a:cs typeface="Arial Unicode MS"/>
                        </a:rPr>
                        <a:t>SharePoint</a:t>
                      </a:r>
                      <a:endParaRPr sz="1000">
                        <a:latin typeface="Arial Unicode MS"/>
                        <a:cs typeface="Arial Unicode MS"/>
                      </a:endParaRPr>
                    </a:p>
                  </a:txBody>
                  <a:tcPr marL="0" marR="0" marT="107950" marB="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78460" indent="-287655">
                        <a:lnSpc>
                          <a:spcPct val="100000"/>
                        </a:lnSpc>
                        <a:spcBef>
                          <a:spcPts val="315"/>
                        </a:spcBef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950" spc="10" dirty="0">
                          <a:latin typeface="Arial Unicode MS"/>
                          <a:cs typeface="Arial Unicode MS"/>
                        </a:rPr>
                        <a:t>SharePoint </a:t>
                      </a:r>
                      <a:r>
                        <a:rPr sz="950" dirty="0">
                          <a:latin typeface="Arial Unicode MS"/>
                          <a:cs typeface="Arial Unicode MS"/>
                        </a:rPr>
                        <a:t>has </a:t>
                      </a:r>
                      <a:r>
                        <a:rPr sz="950" spc="20" dirty="0">
                          <a:latin typeface="Arial Unicode MS"/>
                          <a:cs typeface="Arial Unicode MS"/>
                        </a:rPr>
                        <a:t>existing </a:t>
                      </a:r>
                      <a:r>
                        <a:rPr sz="950" spc="-65" dirty="0">
                          <a:latin typeface="Arial Unicode MS"/>
                          <a:cs typeface="Arial Unicode MS"/>
                        </a:rPr>
                        <a:t>SaaS </a:t>
                      </a:r>
                      <a:r>
                        <a:rPr sz="950" spc="25" dirty="0">
                          <a:latin typeface="Arial Unicode MS"/>
                          <a:cs typeface="Arial Unicode MS"/>
                        </a:rPr>
                        <a:t>offerings which </a:t>
                      </a:r>
                      <a:r>
                        <a:rPr sz="950" spc="45" dirty="0">
                          <a:latin typeface="Arial Unicode MS"/>
                          <a:cs typeface="Arial Unicode MS"/>
                        </a:rPr>
                        <a:t>would </a:t>
                      </a:r>
                      <a:r>
                        <a:rPr sz="950" spc="10" dirty="0">
                          <a:latin typeface="Arial Unicode MS"/>
                          <a:cs typeface="Arial Unicode MS"/>
                        </a:rPr>
                        <a:t>accelerate </a:t>
                      </a:r>
                      <a:r>
                        <a:rPr sz="950" spc="25" dirty="0">
                          <a:latin typeface="Arial Unicode MS"/>
                          <a:cs typeface="Arial Unicode MS"/>
                        </a:rPr>
                        <a:t>its </a:t>
                      </a:r>
                      <a:r>
                        <a:rPr sz="950" spc="35" dirty="0">
                          <a:latin typeface="Arial Unicode MS"/>
                          <a:cs typeface="Arial Unicode MS"/>
                        </a:rPr>
                        <a:t>transition </a:t>
                      </a:r>
                      <a:r>
                        <a:rPr sz="950" spc="55" dirty="0">
                          <a:latin typeface="Arial Unicode MS"/>
                          <a:cs typeface="Arial Unicode MS"/>
                        </a:rPr>
                        <a:t>to</a:t>
                      </a:r>
                      <a:r>
                        <a:rPr sz="950" spc="-15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10" dirty="0">
                          <a:latin typeface="Arial Unicode MS"/>
                          <a:cs typeface="Arial Unicode MS"/>
                        </a:rPr>
                        <a:t>Cloud.</a:t>
                      </a:r>
                      <a:endParaRPr sz="950">
                        <a:latin typeface="Arial Unicode MS"/>
                        <a:cs typeface="Arial Unicode MS"/>
                      </a:endParaRPr>
                    </a:p>
                    <a:p>
                      <a:pPr marL="378460" indent="-28765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78460" algn="l"/>
                          <a:tab pos="379095" algn="l"/>
                        </a:tabLst>
                      </a:pPr>
                      <a:r>
                        <a:rPr sz="950" spc="35" dirty="0">
                          <a:latin typeface="Arial Unicode MS"/>
                          <a:cs typeface="Arial Unicode MS"/>
                        </a:rPr>
                        <a:t>It</a:t>
                      </a:r>
                      <a:r>
                        <a:rPr sz="950" spc="-1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dirty="0">
                          <a:latin typeface="Arial Unicode MS"/>
                          <a:cs typeface="Arial Unicode MS"/>
                        </a:rPr>
                        <a:t>is</a:t>
                      </a:r>
                      <a:r>
                        <a:rPr sz="950" spc="-2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30" dirty="0">
                          <a:latin typeface="Arial Unicode MS"/>
                          <a:cs typeface="Arial Unicode MS"/>
                        </a:rPr>
                        <a:t>somewhat</a:t>
                      </a:r>
                      <a:r>
                        <a:rPr sz="950" spc="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15" dirty="0">
                          <a:latin typeface="Arial Unicode MS"/>
                          <a:cs typeface="Arial Unicode MS"/>
                        </a:rPr>
                        <a:t>volatile,</a:t>
                      </a:r>
                      <a:r>
                        <a:rPr sz="950" spc="-2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50" dirty="0">
                          <a:latin typeface="Arial Unicode MS"/>
                          <a:cs typeface="Arial Unicode MS"/>
                        </a:rPr>
                        <a:t>but</a:t>
                      </a:r>
                      <a:r>
                        <a:rPr sz="950" spc="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15" dirty="0">
                          <a:latin typeface="Arial Unicode MS"/>
                          <a:cs typeface="Arial Unicode MS"/>
                        </a:rPr>
                        <a:t>does</a:t>
                      </a:r>
                      <a:r>
                        <a:rPr sz="950" spc="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50" dirty="0">
                          <a:latin typeface="Arial Unicode MS"/>
                          <a:cs typeface="Arial Unicode MS"/>
                        </a:rPr>
                        <a:t>not</a:t>
                      </a:r>
                      <a:r>
                        <a:rPr sz="95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10" dirty="0">
                          <a:latin typeface="Arial Unicode MS"/>
                          <a:cs typeface="Arial Unicode MS"/>
                        </a:rPr>
                        <a:t>have</a:t>
                      </a:r>
                      <a:r>
                        <a:rPr sz="950" spc="-1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35" dirty="0">
                          <a:latin typeface="Arial Unicode MS"/>
                          <a:cs typeface="Arial Unicode MS"/>
                        </a:rPr>
                        <a:t>much</a:t>
                      </a:r>
                      <a:r>
                        <a:rPr sz="950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40" dirty="0">
                          <a:latin typeface="Arial Unicode MS"/>
                          <a:cs typeface="Arial Unicode MS"/>
                        </a:rPr>
                        <a:t>in</a:t>
                      </a:r>
                      <a:r>
                        <a:rPr sz="950" spc="-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40" dirty="0">
                          <a:latin typeface="Arial Unicode MS"/>
                          <a:cs typeface="Arial Unicode MS"/>
                        </a:rPr>
                        <a:t>the</a:t>
                      </a:r>
                      <a:r>
                        <a:rPr sz="950" spc="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dirty="0">
                          <a:latin typeface="Arial Unicode MS"/>
                          <a:cs typeface="Arial Unicode MS"/>
                        </a:rPr>
                        <a:t>ways</a:t>
                      </a:r>
                      <a:r>
                        <a:rPr sz="950" spc="-2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50" dirty="0">
                          <a:latin typeface="Arial Unicode MS"/>
                          <a:cs typeface="Arial Unicode MS"/>
                        </a:rPr>
                        <a:t>of</a:t>
                      </a:r>
                      <a:r>
                        <a:rPr sz="950" spc="-1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30" dirty="0">
                          <a:latin typeface="Arial Unicode MS"/>
                          <a:cs typeface="Arial Unicode MS"/>
                        </a:rPr>
                        <a:t>integration</a:t>
                      </a:r>
                      <a:r>
                        <a:rPr sz="950" spc="1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55" dirty="0">
                          <a:latin typeface="Arial Unicode MS"/>
                          <a:cs typeface="Arial Unicode MS"/>
                        </a:rPr>
                        <a:t>or</a:t>
                      </a:r>
                      <a:r>
                        <a:rPr sz="950" spc="-1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15" dirty="0">
                          <a:latin typeface="Arial Unicode MS"/>
                          <a:cs typeface="Arial Unicode MS"/>
                        </a:rPr>
                        <a:t>sensitive</a:t>
                      </a:r>
                      <a:r>
                        <a:rPr sz="950" spc="-15" dirty="0">
                          <a:latin typeface="Arial Unicode MS"/>
                          <a:cs typeface="Arial Unicode MS"/>
                        </a:rPr>
                        <a:t> </a:t>
                      </a:r>
                      <a:r>
                        <a:rPr sz="950" spc="15" dirty="0">
                          <a:latin typeface="Arial Unicode MS"/>
                          <a:cs typeface="Arial Unicode MS"/>
                        </a:rPr>
                        <a:t>data.</a:t>
                      </a:r>
                      <a:endParaRPr sz="950">
                        <a:latin typeface="Arial Unicode MS"/>
                        <a:cs typeface="Arial Unicode MS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4019" y="250917"/>
            <a:ext cx="11221085" cy="62674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pc="40" dirty="0"/>
              <a:t>Cloud </a:t>
            </a:r>
            <a:r>
              <a:rPr spc="45" dirty="0"/>
              <a:t>Suitability </a:t>
            </a:r>
            <a:r>
              <a:rPr spc="20" dirty="0"/>
              <a:t>Assessment </a:t>
            </a:r>
            <a:r>
              <a:rPr dirty="0"/>
              <a:t>– </a:t>
            </a:r>
            <a:r>
              <a:rPr spc="55" dirty="0">
                <a:solidFill>
                  <a:srgbClr val="85BB24"/>
                </a:solidFill>
              </a:rPr>
              <a:t>Application</a:t>
            </a:r>
            <a:r>
              <a:rPr spc="-370" dirty="0">
                <a:solidFill>
                  <a:srgbClr val="85BB24"/>
                </a:solidFill>
              </a:rPr>
              <a:t> </a:t>
            </a:r>
            <a:r>
              <a:rPr spc="65" dirty="0">
                <a:solidFill>
                  <a:srgbClr val="85BB24"/>
                </a:solidFill>
              </a:rPr>
              <a:t>Prioritisation</a:t>
            </a: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sz="1400" spc="45" dirty="0">
                <a:solidFill>
                  <a:srgbClr val="565656"/>
                </a:solidFill>
              </a:rPr>
              <a:t>Highlighted</a:t>
            </a:r>
            <a:r>
              <a:rPr sz="1400" spc="-60" dirty="0">
                <a:solidFill>
                  <a:srgbClr val="565656"/>
                </a:solidFill>
              </a:rPr>
              <a:t> </a:t>
            </a:r>
            <a:r>
              <a:rPr sz="1400" spc="55" dirty="0">
                <a:solidFill>
                  <a:srgbClr val="565656"/>
                </a:solidFill>
              </a:rPr>
              <a:t>below</a:t>
            </a:r>
            <a:r>
              <a:rPr sz="1400" spc="-45" dirty="0">
                <a:solidFill>
                  <a:srgbClr val="565656"/>
                </a:solidFill>
              </a:rPr>
              <a:t> </a:t>
            </a:r>
            <a:r>
              <a:rPr sz="1400" spc="35" dirty="0">
                <a:solidFill>
                  <a:srgbClr val="565656"/>
                </a:solidFill>
              </a:rPr>
              <a:t>are</a:t>
            </a:r>
            <a:r>
              <a:rPr sz="1400" spc="-15" dirty="0">
                <a:solidFill>
                  <a:srgbClr val="565656"/>
                </a:solidFill>
              </a:rPr>
              <a:t> </a:t>
            </a:r>
            <a:r>
              <a:rPr sz="1400" spc="60" dirty="0">
                <a:solidFill>
                  <a:srgbClr val="565656"/>
                </a:solidFill>
              </a:rPr>
              <a:t>the</a:t>
            </a:r>
            <a:r>
              <a:rPr sz="1400" spc="-15" dirty="0">
                <a:solidFill>
                  <a:srgbClr val="565656"/>
                </a:solidFill>
              </a:rPr>
              <a:t> </a:t>
            </a:r>
            <a:r>
              <a:rPr sz="1400" spc="35" dirty="0">
                <a:solidFill>
                  <a:srgbClr val="565656"/>
                </a:solidFill>
              </a:rPr>
              <a:t>applications</a:t>
            </a:r>
            <a:r>
              <a:rPr sz="1400" spc="-35" dirty="0">
                <a:solidFill>
                  <a:srgbClr val="565656"/>
                </a:solidFill>
              </a:rPr>
              <a:t> </a:t>
            </a:r>
            <a:r>
              <a:rPr sz="1400" spc="70" dirty="0">
                <a:solidFill>
                  <a:srgbClr val="565656"/>
                </a:solidFill>
              </a:rPr>
              <a:t>that</a:t>
            </a:r>
            <a:r>
              <a:rPr sz="1400" spc="-40" dirty="0">
                <a:solidFill>
                  <a:srgbClr val="565656"/>
                </a:solidFill>
              </a:rPr>
              <a:t> </a:t>
            </a:r>
            <a:r>
              <a:rPr sz="1400" spc="50" dirty="0">
                <a:solidFill>
                  <a:srgbClr val="565656"/>
                </a:solidFill>
              </a:rPr>
              <a:t>should</a:t>
            </a:r>
            <a:r>
              <a:rPr sz="1400" spc="-45" dirty="0">
                <a:solidFill>
                  <a:srgbClr val="565656"/>
                </a:solidFill>
              </a:rPr>
              <a:t> </a:t>
            </a:r>
            <a:r>
              <a:rPr sz="1400" spc="45" dirty="0">
                <a:solidFill>
                  <a:srgbClr val="565656"/>
                </a:solidFill>
              </a:rPr>
              <a:t>be</a:t>
            </a:r>
            <a:r>
              <a:rPr sz="1400" spc="-25" dirty="0">
                <a:solidFill>
                  <a:srgbClr val="565656"/>
                </a:solidFill>
              </a:rPr>
              <a:t> </a:t>
            </a:r>
            <a:r>
              <a:rPr sz="1400" spc="60" dirty="0">
                <a:solidFill>
                  <a:srgbClr val="565656"/>
                </a:solidFill>
              </a:rPr>
              <a:t>prioritised</a:t>
            </a:r>
            <a:r>
              <a:rPr sz="1400" spc="-60" dirty="0">
                <a:solidFill>
                  <a:srgbClr val="565656"/>
                </a:solidFill>
              </a:rPr>
              <a:t> </a:t>
            </a:r>
            <a:r>
              <a:rPr sz="1400" spc="85" dirty="0">
                <a:solidFill>
                  <a:srgbClr val="565656"/>
                </a:solidFill>
              </a:rPr>
              <a:t>for</a:t>
            </a:r>
            <a:r>
              <a:rPr sz="1400" spc="-15" dirty="0">
                <a:solidFill>
                  <a:srgbClr val="565656"/>
                </a:solidFill>
              </a:rPr>
              <a:t> </a:t>
            </a:r>
            <a:r>
              <a:rPr sz="1400" spc="60" dirty="0">
                <a:solidFill>
                  <a:srgbClr val="565656"/>
                </a:solidFill>
              </a:rPr>
              <a:t>the</a:t>
            </a:r>
            <a:r>
              <a:rPr sz="1400" spc="-15" dirty="0">
                <a:solidFill>
                  <a:srgbClr val="565656"/>
                </a:solidFill>
              </a:rPr>
              <a:t> </a:t>
            </a:r>
            <a:r>
              <a:rPr sz="1400" spc="30" dirty="0">
                <a:solidFill>
                  <a:srgbClr val="565656"/>
                </a:solidFill>
              </a:rPr>
              <a:t>Cloud</a:t>
            </a:r>
            <a:r>
              <a:rPr sz="1400" spc="-35" dirty="0">
                <a:solidFill>
                  <a:srgbClr val="565656"/>
                </a:solidFill>
              </a:rPr>
              <a:t> </a:t>
            </a:r>
            <a:r>
              <a:rPr sz="1400" spc="45" dirty="0">
                <a:solidFill>
                  <a:srgbClr val="565656"/>
                </a:solidFill>
              </a:rPr>
              <a:t>Proof</a:t>
            </a:r>
            <a:r>
              <a:rPr sz="1400" spc="-25" dirty="0">
                <a:solidFill>
                  <a:srgbClr val="565656"/>
                </a:solidFill>
              </a:rPr>
              <a:t> </a:t>
            </a:r>
            <a:r>
              <a:rPr sz="1400" spc="75" dirty="0">
                <a:solidFill>
                  <a:srgbClr val="565656"/>
                </a:solidFill>
              </a:rPr>
              <a:t>of</a:t>
            </a:r>
            <a:r>
              <a:rPr sz="1400" spc="35" dirty="0">
                <a:solidFill>
                  <a:srgbClr val="565656"/>
                </a:solidFill>
              </a:rPr>
              <a:t> </a:t>
            </a:r>
            <a:r>
              <a:rPr sz="1400" spc="25" dirty="0">
                <a:solidFill>
                  <a:srgbClr val="565656"/>
                </a:solidFill>
              </a:rPr>
              <a:t>Concept</a:t>
            </a:r>
            <a:r>
              <a:rPr sz="1400" spc="-40" dirty="0">
                <a:solidFill>
                  <a:srgbClr val="565656"/>
                </a:solidFill>
              </a:rPr>
              <a:t> </a:t>
            </a:r>
            <a:r>
              <a:rPr sz="1400" spc="-65" dirty="0">
                <a:solidFill>
                  <a:srgbClr val="565656"/>
                </a:solidFill>
              </a:rPr>
              <a:t>(POC)</a:t>
            </a:r>
            <a:r>
              <a:rPr sz="1400" spc="-35" dirty="0">
                <a:solidFill>
                  <a:srgbClr val="565656"/>
                </a:solidFill>
              </a:rPr>
              <a:t> </a:t>
            </a:r>
            <a:r>
              <a:rPr sz="1400" spc="50" dirty="0">
                <a:solidFill>
                  <a:srgbClr val="565656"/>
                </a:solidFill>
              </a:rPr>
              <a:t>and</a:t>
            </a:r>
            <a:r>
              <a:rPr sz="1400" spc="-25" dirty="0">
                <a:solidFill>
                  <a:srgbClr val="565656"/>
                </a:solidFill>
              </a:rPr>
              <a:t> </a:t>
            </a:r>
            <a:r>
              <a:rPr sz="1400" dirty="0">
                <a:solidFill>
                  <a:srgbClr val="565656"/>
                </a:solidFill>
              </a:rPr>
              <a:t>a</a:t>
            </a:r>
            <a:r>
              <a:rPr sz="1400" spc="-20" dirty="0">
                <a:solidFill>
                  <a:srgbClr val="565656"/>
                </a:solidFill>
              </a:rPr>
              <a:t> </a:t>
            </a:r>
            <a:r>
              <a:rPr sz="1400" spc="65" dirty="0">
                <a:solidFill>
                  <a:srgbClr val="565656"/>
                </a:solidFill>
              </a:rPr>
              <a:t>brief</a:t>
            </a:r>
            <a:r>
              <a:rPr sz="1400" spc="-45" dirty="0">
                <a:solidFill>
                  <a:srgbClr val="565656"/>
                </a:solidFill>
              </a:rPr>
              <a:t> </a:t>
            </a:r>
            <a:r>
              <a:rPr sz="1400" spc="45" dirty="0">
                <a:solidFill>
                  <a:srgbClr val="565656"/>
                </a:solidFill>
              </a:rPr>
              <a:t>justification</a:t>
            </a:r>
            <a:r>
              <a:rPr sz="1400" spc="-55" dirty="0">
                <a:solidFill>
                  <a:srgbClr val="565656"/>
                </a:solidFill>
              </a:rPr>
              <a:t> </a:t>
            </a:r>
            <a:r>
              <a:rPr sz="1400" spc="-20" dirty="0">
                <a:solidFill>
                  <a:srgbClr val="565656"/>
                </a:solidFill>
              </a:rPr>
              <a:t>as</a:t>
            </a:r>
            <a:r>
              <a:rPr sz="1400" spc="-35" dirty="0">
                <a:solidFill>
                  <a:srgbClr val="565656"/>
                </a:solidFill>
              </a:rPr>
              <a:t> </a:t>
            </a:r>
            <a:r>
              <a:rPr sz="1400" spc="85" dirty="0">
                <a:solidFill>
                  <a:srgbClr val="565656"/>
                </a:solidFill>
              </a:rPr>
              <a:t>to</a:t>
            </a:r>
            <a:r>
              <a:rPr sz="1400" spc="-10" dirty="0">
                <a:solidFill>
                  <a:srgbClr val="565656"/>
                </a:solidFill>
              </a:rPr>
              <a:t> </a:t>
            </a:r>
            <a:r>
              <a:rPr sz="1400" spc="55" dirty="0">
                <a:solidFill>
                  <a:srgbClr val="565656"/>
                </a:solidFill>
              </a:rPr>
              <a:t>why</a:t>
            </a:r>
            <a:endParaRPr sz="1400"/>
          </a:p>
        </p:txBody>
      </p:sp>
      <p:sp>
        <p:nvSpPr>
          <p:cNvPr id="4" name="object 4"/>
          <p:cNvSpPr txBox="1"/>
          <p:nvPr/>
        </p:nvSpPr>
        <p:spPr>
          <a:xfrm>
            <a:off x="426719" y="4847844"/>
            <a:ext cx="11340465" cy="1544320"/>
          </a:xfrm>
          <a:prstGeom prst="rect">
            <a:avLst/>
          </a:prstGeom>
          <a:solidFill>
            <a:srgbClr val="F1F1F1"/>
          </a:solidFill>
          <a:ln w="9144">
            <a:solidFill>
              <a:srgbClr val="52555A"/>
            </a:solidFill>
          </a:ln>
        </p:spPr>
        <p:txBody>
          <a:bodyPr vert="horz" wrap="square" lIns="0" tIns="15875" rIns="0" bIns="0" rtlCol="0">
            <a:spAutoFit/>
          </a:bodyPr>
          <a:lstStyle/>
          <a:p>
            <a:pPr marL="71755" marR="410845">
              <a:lnSpc>
                <a:spcPct val="130000"/>
              </a:lnSpc>
              <a:spcBef>
                <a:spcPts val="125"/>
              </a:spcBef>
            </a:pPr>
            <a:r>
              <a:rPr sz="950" spc="-15" dirty="0">
                <a:latin typeface="Arial Unicode MS"/>
                <a:cs typeface="Arial Unicode MS"/>
              </a:rPr>
              <a:t>Please </a:t>
            </a:r>
            <a:r>
              <a:rPr sz="950" spc="25" dirty="0">
                <a:latin typeface="Arial Unicode MS"/>
                <a:cs typeface="Arial Unicode MS"/>
              </a:rPr>
              <a:t>note, </a:t>
            </a:r>
            <a:r>
              <a:rPr sz="950" spc="40" dirty="0">
                <a:latin typeface="Arial Unicode MS"/>
                <a:cs typeface="Arial Unicode MS"/>
              </a:rPr>
              <a:t>the</a:t>
            </a:r>
            <a:r>
              <a:rPr sz="950" spc="-5" dirty="0">
                <a:latin typeface="Arial Unicode MS"/>
                <a:cs typeface="Arial Unicode MS"/>
              </a:rPr>
              <a:t> </a:t>
            </a:r>
            <a:r>
              <a:rPr sz="950" spc="15" dirty="0">
                <a:latin typeface="Arial Unicode MS"/>
                <a:cs typeface="Arial Unicode MS"/>
              </a:rPr>
              <a:t>above</a:t>
            </a:r>
            <a:r>
              <a:rPr sz="950" dirty="0">
                <a:latin typeface="Arial Unicode MS"/>
                <a:cs typeface="Arial Unicode MS"/>
              </a:rPr>
              <a:t> is</a:t>
            </a:r>
            <a:r>
              <a:rPr sz="950" spc="-20" dirty="0">
                <a:latin typeface="Arial Unicode MS"/>
                <a:cs typeface="Arial Unicode MS"/>
              </a:rPr>
              <a:t> </a:t>
            </a:r>
            <a:r>
              <a:rPr sz="950" spc="20" dirty="0">
                <a:latin typeface="Arial Unicode MS"/>
                <a:cs typeface="Arial Unicode MS"/>
              </a:rPr>
              <a:t>an</a:t>
            </a:r>
            <a:r>
              <a:rPr sz="950" dirty="0">
                <a:latin typeface="Arial Unicode MS"/>
                <a:cs typeface="Arial Unicode MS"/>
              </a:rPr>
              <a:t> </a:t>
            </a:r>
            <a:r>
              <a:rPr sz="950" spc="20" dirty="0">
                <a:latin typeface="Arial Unicode MS"/>
                <a:cs typeface="Arial Unicode MS"/>
              </a:rPr>
              <a:t>example</a:t>
            </a:r>
            <a:r>
              <a:rPr sz="950" spc="40" dirty="0">
                <a:latin typeface="Arial Unicode MS"/>
                <a:cs typeface="Arial Unicode MS"/>
              </a:rPr>
              <a:t> </a:t>
            </a:r>
            <a:r>
              <a:rPr sz="950" spc="50" dirty="0">
                <a:latin typeface="Arial Unicode MS"/>
                <a:cs typeface="Arial Unicode MS"/>
              </a:rPr>
              <a:t>of</a:t>
            </a:r>
            <a:r>
              <a:rPr sz="950" spc="-20" dirty="0">
                <a:latin typeface="Arial Unicode MS"/>
                <a:cs typeface="Arial Unicode MS"/>
              </a:rPr>
              <a:t> </a:t>
            </a:r>
            <a:r>
              <a:rPr sz="950" spc="20" dirty="0">
                <a:latin typeface="Arial Unicode MS"/>
                <a:cs typeface="Arial Unicode MS"/>
              </a:rPr>
              <a:t>an</a:t>
            </a:r>
            <a:r>
              <a:rPr sz="950" dirty="0">
                <a:latin typeface="Arial Unicode MS"/>
                <a:cs typeface="Arial Unicode MS"/>
              </a:rPr>
              <a:t> </a:t>
            </a:r>
            <a:r>
              <a:rPr sz="950" spc="15" dirty="0">
                <a:latin typeface="Arial Unicode MS"/>
                <a:cs typeface="Arial Unicode MS"/>
              </a:rPr>
              <a:t>ideal</a:t>
            </a:r>
            <a:r>
              <a:rPr sz="950" spc="20" dirty="0">
                <a:latin typeface="Arial Unicode MS"/>
                <a:cs typeface="Arial Unicode MS"/>
              </a:rPr>
              <a:t> </a:t>
            </a:r>
            <a:r>
              <a:rPr sz="950" spc="15" dirty="0">
                <a:latin typeface="Arial Unicode MS"/>
                <a:cs typeface="Arial Unicode MS"/>
              </a:rPr>
              <a:t>response</a:t>
            </a:r>
            <a:r>
              <a:rPr sz="950" spc="10" dirty="0">
                <a:latin typeface="Arial Unicode MS"/>
                <a:cs typeface="Arial Unicode MS"/>
              </a:rPr>
              <a:t> based</a:t>
            </a:r>
            <a:r>
              <a:rPr sz="950" spc="15" dirty="0">
                <a:latin typeface="Arial Unicode MS"/>
                <a:cs typeface="Arial Unicode MS"/>
              </a:rPr>
              <a:t> </a:t>
            </a:r>
            <a:r>
              <a:rPr sz="950" spc="45" dirty="0">
                <a:latin typeface="Arial Unicode MS"/>
                <a:cs typeface="Arial Unicode MS"/>
              </a:rPr>
              <a:t>on</a:t>
            </a:r>
            <a:r>
              <a:rPr sz="950" spc="-5" dirty="0">
                <a:latin typeface="Arial Unicode MS"/>
                <a:cs typeface="Arial Unicode MS"/>
              </a:rPr>
              <a:t> </a:t>
            </a:r>
            <a:r>
              <a:rPr sz="950" spc="25" dirty="0">
                <a:latin typeface="Arial Unicode MS"/>
                <a:cs typeface="Arial Unicode MS"/>
              </a:rPr>
              <a:t>some</a:t>
            </a:r>
            <a:r>
              <a:rPr sz="950" dirty="0">
                <a:latin typeface="Arial Unicode MS"/>
                <a:cs typeface="Arial Unicode MS"/>
              </a:rPr>
              <a:t> </a:t>
            </a:r>
            <a:r>
              <a:rPr sz="950" spc="50" dirty="0">
                <a:latin typeface="Arial Unicode MS"/>
                <a:cs typeface="Arial Unicode MS"/>
              </a:rPr>
              <a:t>of</a:t>
            </a:r>
            <a:r>
              <a:rPr sz="950" dirty="0">
                <a:latin typeface="Arial Unicode MS"/>
                <a:cs typeface="Arial Unicode MS"/>
              </a:rPr>
              <a:t> </a:t>
            </a:r>
            <a:r>
              <a:rPr sz="950" spc="40" dirty="0">
                <a:latin typeface="Arial Unicode MS"/>
                <a:cs typeface="Arial Unicode MS"/>
              </a:rPr>
              <a:t>the</a:t>
            </a:r>
            <a:r>
              <a:rPr sz="950" spc="-5" dirty="0">
                <a:latin typeface="Arial Unicode MS"/>
                <a:cs typeface="Arial Unicode MS"/>
              </a:rPr>
              <a:t> </a:t>
            </a:r>
            <a:r>
              <a:rPr sz="950" spc="25" dirty="0">
                <a:latin typeface="Arial Unicode MS"/>
                <a:cs typeface="Arial Unicode MS"/>
              </a:rPr>
              <a:t>criteria</a:t>
            </a:r>
            <a:r>
              <a:rPr sz="950" spc="5" dirty="0">
                <a:latin typeface="Arial Unicode MS"/>
                <a:cs typeface="Arial Unicode MS"/>
              </a:rPr>
              <a:t> </a:t>
            </a:r>
            <a:r>
              <a:rPr sz="950" spc="45" dirty="0">
                <a:latin typeface="Arial Unicode MS"/>
                <a:cs typeface="Arial Unicode MS"/>
              </a:rPr>
              <a:t>that</a:t>
            </a:r>
            <a:r>
              <a:rPr sz="950" spc="-10" dirty="0">
                <a:latin typeface="Arial Unicode MS"/>
                <a:cs typeface="Arial Unicode MS"/>
              </a:rPr>
              <a:t> </a:t>
            </a:r>
            <a:r>
              <a:rPr sz="950" spc="20" dirty="0">
                <a:latin typeface="Arial Unicode MS"/>
                <a:cs typeface="Arial Unicode MS"/>
              </a:rPr>
              <a:t>we</a:t>
            </a:r>
            <a:r>
              <a:rPr sz="950" dirty="0">
                <a:latin typeface="Arial Unicode MS"/>
                <a:cs typeface="Arial Unicode MS"/>
              </a:rPr>
              <a:t> </a:t>
            </a:r>
            <a:r>
              <a:rPr sz="950" spc="10" dirty="0">
                <a:latin typeface="Arial Unicode MS"/>
                <a:cs typeface="Arial Unicode MS"/>
              </a:rPr>
              <a:t>have</a:t>
            </a:r>
            <a:r>
              <a:rPr sz="950" dirty="0">
                <a:latin typeface="Arial Unicode MS"/>
                <a:cs typeface="Arial Unicode MS"/>
              </a:rPr>
              <a:t> </a:t>
            </a:r>
            <a:r>
              <a:rPr sz="950" spc="5" dirty="0">
                <a:latin typeface="Arial Unicode MS"/>
                <a:cs typeface="Arial Unicode MS"/>
              </a:rPr>
              <a:t>selected.</a:t>
            </a:r>
            <a:r>
              <a:rPr sz="950" spc="15" dirty="0">
                <a:latin typeface="Arial Unicode MS"/>
                <a:cs typeface="Arial Unicode MS"/>
              </a:rPr>
              <a:t> </a:t>
            </a:r>
            <a:r>
              <a:rPr sz="950" spc="-5" dirty="0">
                <a:latin typeface="Arial Unicode MS"/>
                <a:cs typeface="Arial Unicode MS"/>
              </a:rPr>
              <a:t>You</a:t>
            </a:r>
            <a:r>
              <a:rPr sz="950" spc="15" dirty="0">
                <a:latin typeface="Arial Unicode MS"/>
                <a:cs typeface="Arial Unicode MS"/>
              </a:rPr>
              <a:t> </a:t>
            </a:r>
            <a:r>
              <a:rPr sz="950" spc="25" dirty="0">
                <a:latin typeface="Arial Unicode MS"/>
                <a:cs typeface="Arial Unicode MS"/>
              </a:rPr>
              <a:t>may</a:t>
            </a:r>
            <a:r>
              <a:rPr sz="950" spc="-10" dirty="0">
                <a:latin typeface="Arial Unicode MS"/>
                <a:cs typeface="Arial Unicode MS"/>
              </a:rPr>
              <a:t> </a:t>
            </a:r>
            <a:r>
              <a:rPr sz="950" spc="10" dirty="0">
                <a:latin typeface="Arial Unicode MS"/>
                <a:cs typeface="Arial Unicode MS"/>
              </a:rPr>
              <a:t>have</a:t>
            </a:r>
            <a:r>
              <a:rPr sz="950" dirty="0">
                <a:latin typeface="Arial Unicode MS"/>
                <a:cs typeface="Arial Unicode MS"/>
              </a:rPr>
              <a:t> </a:t>
            </a:r>
            <a:r>
              <a:rPr sz="950" spc="30" dirty="0">
                <a:latin typeface="Arial Unicode MS"/>
                <a:cs typeface="Arial Unicode MS"/>
              </a:rPr>
              <a:t>had</a:t>
            </a:r>
            <a:r>
              <a:rPr sz="950" dirty="0">
                <a:latin typeface="Arial Unicode MS"/>
                <a:cs typeface="Arial Unicode MS"/>
              </a:rPr>
              <a:t> </a:t>
            </a:r>
            <a:r>
              <a:rPr sz="950" spc="-5" dirty="0">
                <a:latin typeface="Arial Unicode MS"/>
                <a:cs typeface="Arial Unicode MS"/>
              </a:rPr>
              <a:t>a</a:t>
            </a:r>
            <a:r>
              <a:rPr sz="950" spc="-10" dirty="0">
                <a:latin typeface="Arial Unicode MS"/>
                <a:cs typeface="Arial Unicode MS"/>
              </a:rPr>
              <a:t> </a:t>
            </a:r>
            <a:r>
              <a:rPr sz="950" spc="40" dirty="0">
                <a:latin typeface="Arial Unicode MS"/>
                <a:cs typeface="Arial Unicode MS"/>
              </a:rPr>
              <a:t>different</a:t>
            </a:r>
            <a:r>
              <a:rPr sz="950" spc="45" dirty="0">
                <a:latin typeface="Arial Unicode MS"/>
                <a:cs typeface="Arial Unicode MS"/>
              </a:rPr>
              <a:t> </a:t>
            </a:r>
            <a:r>
              <a:rPr sz="950" spc="20" dirty="0">
                <a:latin typeface="Arial Unicode MS"/>
                <a:cs typeface="Arial Unicode MS"/>
              </a:rPr>
              <a:t>answer</a:t>
            </a:r>
            <a:r>
              <a:rPr sz="950" spc="5" dirty="0">
                <a:latin typeface="Arial Unicode MS"/>
                <a:cs typeface="Arial Unicode MS"/>
              </a:rPr>
              <a:t> </a:t>
            </a:r>
            <a:r>
              <a:rPr sz="950" spc="10" dirty="0">
                <a:latin typeface="Arial Unicode MS"/>
                <a:cs typeface="Arial Unicode MS"/>
              </a:rPr>
              <a:t>based </a:t>
            </a:r>
            <a:r>
              <a:rPr sz="950" spc="45" dirty="0">
                <a:latin typeface="Arial Unicode MS"/>
                <a:cs typeface="Arial Unicode MS"/>
              </a:rPr>
              <a:t>on</a:t>
            </a:r>
            <a:r>
              <a:rPr sz="950" dirty="0">
                <a:latin typeface="Arial Unicode MS"/>
                <a:cs typeface="Arial Unicode MS"/>
              </a:rPr>
              <a:t> </a:t>
            </a:r>
            <a:r>
              <a:rPr sz="950" spc="40" dirty="0">
                <a:latin typeface="Arial Unicode MS"/>
                <a:cs typeface="Arial Unicode MS"/>
              </a:rPr>
              <a:t>the</a:t>
            </a:r>
            <a:r>
              <a:rPr sz="950" spc="-5" dirty="0">
                <a:latin typeface="Arial Unicode MS"/>
                <a:cs typeface="Arial Unicode MS"/>
              </a:rPr>
              <a:t> </a:t>
            </a:r>
            <a:r>
              <a:rPr sz="950" spc="25" dirty="0">
                <a:latin typeface="Arial Unicode MS"/>
                <a:cs typeface="Arial Unicode MS"/>
              </a:rPr>
              <a:t>criteria</a:t>
            </a:r>
            <a:r>
              <a:rPr sz="950" spc="5" dirty="0">
                <a:latin typeface="Arial Unicode MS"/>
                <a:cs typeface="Arial Unicode MS"/>
              </a:rPr>
              <a:t> </a:t>
            </a:r>
            <a:r>
              <a:rPr sz="950" spc="30" dirty="0">
                <a:latin typeface="Arial Unicode MS"/>
                <a:cs typeface="Arial Unicode MS"/>
              </a:rPr>
              <a:t>you</a:t>
            </a:r>
            <a:r>
              <a:rPr sz="950" spc="-10" dirty="0">
                <a:latin typeface="Arial Unicode MS"/>
                <a:cs typeface="Arial Unicode MS"/>
              </a:rPr>
              <a:t> </a:t>
            </a:r>
            <a:r>
              <a:rPr sz="950" spc="15" dirty="0">
                <a:latin typeface="Arial Unicode MS"/>
                <a:cs typeface="Arial Unicode MS"/>
              </a:rPr>
              <a:t>researched,</a:t>
            </a:r>
            <a:r>
              <a:rPr sz="950" spc="35" dirty="0">
                <a:latin typeface="Arial Unicode MS"/>
                <a:cs typeface="Arial Unicode MS"/>
              </a:rPr>
              <a:t> </a:t>
            </a:r>
            <a:r>
              <a:rPr sz="950" spc="25" dirty="0">
                <a:latin typeface="Arial Unicode MS"/>
                <a:cs typeface="Arial Unicode MS"/>
              </a:rPr>
              <a:t>which  </a:t>
            </a:r>
            <a:r>
              <a:rPr sz="950" spc="40" dirty="0">
                <a:latin typeface="Arial Unicode MS"/>
                <a:cs typeface="Arial Unicode MS"/>
              </a:rPr>
              <a:t>would </a:t>
            </a:r>
            <a:r>
              <a:rPr sz="950" spc="25" dirty="0">
                <a:latin typeface="Arial Unicode MS"/>
                <a:cs typeface="Arial Unicode MS"/>
              </a:rPr>
              <a:t>still be </a:t>
            </a:r>
            <a:r>
              <a:rPr sz="950" spc="20" dirty="0">
                <a:latin typeface="Arial Unicode MS"/>
                <a:cs typeface="Arial Unicode MS"/>
              </a:rPr>
              <a:t>relevant </a:t>
            </a:r>
            <a:r>
              <a:rPr sz="950" spc="30" dirty="0">
                <a:latin typeface="Arial Unicode MS"/>
                <a:cs typeface="Arial Unicode MS"/>
              </a:rPr>
              <a:t>depending </a:t>
            </a:r>
            <a:r>
              <a:rPr sz="950" spc="45" dirty="0">
                <a:latin typeface="Arial Unicode MS"/>
                <a:cs typeface="Arial Unicode MS"/>
              </a:rPr>
              <a:t>on how </a:t>
            </a:r>
            <a:r>
              <a:rPr sz="950" spc="20" dirty="0">
                <a:latin typeface="Arial Unicode MS"/>
                <a:cs typeface="Arial Unicode MS"/>
              </a:rPr>
              <a:t>well </a:t>
            </a:r>
            <a:r>
              <a:rPr sz="950" spc="30" dirty="0">
                <a:latin typeface="Arial Unicode MS"/>
                <a:cs typeface="Arial Unicode MS"/>
              </a:rPr>
              <a:t>you </a:t>
            </a:r>
            <a:r>
              <a:rPr sz="950" spc="25" dirty="0">
                <a:latin typeface="Arial Unicode MS"/>
                <a:cs typeface="Arial Unicode MS"/>
              </a:rPr>
              <a:t>were </a:t>
            </a:r>
            <a:r>
              <a:rPr sz="950" spc="15" dirty="0">
                <a:latin typeface="Arial Unicode MS"/>
                <a:cs typeface="Arial Unicode MS"/>
              </a:rPr>
              <a:t>able </a:t>
            </a:r>
            <a:r>
              <a:rPr sz="950" spc="55" dirty="0">
                <a:latin typeface="Arial Unicode MS"/>
                <a:cs typeface="Arial Unicode MS"/>
              </a:rPr>
              <a:t>to </a:t>
            </a:r>
            <a:r>
              <a:rPr sz="950" spc="25" dirty="0">
                <a:latin typeface="Arial Unicode MS"/>
                <a:cs typeface="Arial Unicode MS"/>
              </a:rPr>
              <a:t>justify </a:t>
            </a:r>
            <a:r>
              <a:rPr sz="950" spc="40" dirty="0">
                <a:latin typeface="Arial Unicode MS"/>
                <a:cs typeface="Arial Unicode MS"/>
              </a:rPr>
              <a:t>the </a:t>
            </a:r>
            <a:r>
              <a:rPr sz="950" spc="5" dirty="0">
                <a:latin typeface="Arial Unicode MS"/>
                <a:cs typeface="Arial Unicode MS"/>
              </a:rPr>
              <a:t>choice. </a:t>
            </a:r>
            <a:r>
              <a:rPr sz="950" spc="25" dirty="0">
                <a:latin typeface="Arial Unicode MS"/>
                <a:cs typeface="Arial Unicode MS"/>
              </a:rPr>
              <a:t>In </a:t>
            </a:r>
            <a:r>
              <a:rPr sz="950" spc="15" dirty="0">
                <a:latin typeface="Arial Unicode MS"/>
                <a:cs typeface="Arial Unicode MS"/>
              </a:rPr>
              <a:t>reality, </a:t>
            </a:r>
            <a:r>
              <a:rPr sz="950" spc="40" dirty="0">
                <a:latin typeface="Arial Unicode MS"/>
                <a:cs typeface="Arial Unicode MS"/>
              </a:rPr>
              <a:t>the </a:t>
            </a:r>
            <a:r>
              <a:rPr sz="950" spc="10" dirty="0">
                <a:latin typeface="Arial Unicode MS"/>
                <a:cs typeface="Arial Unicode MS"/>
              </a:rPr>
              <a:t>vast </a:t>
            </a:r>
            <a:r>
              <a:rPr sz="950" spc="35" dirty="0">
                <a:latin typeface="Arial Unicode MS"/>
                <a:cs typeface="Arial Unicode MS"/>
              </a:rPr>
              <a:t>majority </a:t>
            </a:r>
            <a:r>
              <a:rPr sz="950" spc="50" dirty="0">
                <a:latin typeface="Arial Unicode MS"/>
                <a:cs typeface="Arial Unicode MS"/>
              </a:rPr>
              <a:t>of </a:t>
            </a:r>
            <a:r>
              <a:rPr sz="950" spc="20" dirty="0">
                <a:latin typeface="Arial Unicode MS"/>
                <a:cs typeface="Arial Unicode MS"/>
              </a:rPr>
              <a:t>applications </a:t>
            </a:r>
            <a:r>
              <a:rPr sz="950" spc="5" dirty="0">
                <a:latin typeface="Arial Unicode MS"/>
                <a:cs typeface="Arial Unicode MS"/>
              </a:rPr>
              <a:t>can </a:t>
            </a:r>
            <a:r>
              <a:rPr sz="950" spc="30" dirty="0">
                <a:latin typeface="Arial Unicode MS"/>
                <a:cs typeface="Arial Unicode MS"/>
              </a:rPr>
              <a:t>move </a:t>
            </a:r>
            <a:r>
              <a:rPr sz="950" spc="55" dirty="0">
                <a:latin typeface="Arial Unicode MS"/>
                <a:cs typeface="Arial Unicode MS"/>
              </a:rPr>
              <a:t>to </a:t>
            </a:r>
            <a:r>
              <a:rPr sz="950" spc="10" dirty="0">
                <a:latin typeface="Arial Unicode MS"/>
                <a:cs typeface="Arial Unicode MS"/>
              </a:rPr>
              <a:t>Cloud. </a:t>
            </a:r>
            <a:r>
              <a:rPr sz="950" spc="25" dirty="0">
                <a:latin typeface="Arial Unicode MS"/>
                <a:cs typeface="Arial Unicode MS"/>
              </a:rPr>
              <a:t>In </a:t>
            </a:r>
            <a:r>
              <a:rPr sz="950" spc="30" dirty="0">
                <a:latin typeface="Arial Unicode MS"/>
                <a:cs typeface="Arial Unicode MS"/>
              </a:rPr>
              <a:t>this </a:t>
            </a:r>
            <a:r>
              <a:rPr sz="950" spc="-20" dirty="0">
                <a:latin typeface="Arial Unicode MS"/>
                <a:cs typeface="Arial Unicode MS"/>
              </a:rPr>
              <a:t>case, </a:t>
            </a:r>
            <a:r>
              <a:rPr sz="950" spc="35" dirty="0">
                <a:latin typeface="Arial Unicode MS"/>
                <a:cs typeface="Arial Unicode MS"/>
              </a:rPr>
              <a:t>there </a:t>
            </a:r>
            <a:r>
              <a:rPr sz="950" spc="25" dirty="0">
                <a:latin typeface="Arial Unicode MS"/>
                <a:cs typeface="Arial Unicode MS"/>
              </a:rPr>
              <a:t>were only </a:t>
            </a:r>
            <a:r>
              <a:rPr sz="950" spc="-5" dirty="0">
                <a:latin typeface="Arial Unicode MS"/>
                <a:cs typeface="Arial Unicode MS"/>
              </a:rPr>
              <a:t>a </a:t>
            </a:r>
            <a:r>
              <a:rPr sz="950" spc="35" dirty="0">
                <a:latin typeface="Arial Unicode MS"/>
                <a:cs typeface="Arial Unicode MS"/>
              </a:rPr>
              <a:t>few </a:t>
            </a:r>
            <a:r>
              <a:rPr sz="950" spc="25" dirty="0">
                <a:latin typeface="Arial Unicode MS"/>
                <a:cs typeface="Arial Unicode MS"/>
              </a:rPr>
              <a:t>listed </a:t>
            </a:r>
            <a:r>
              <a:rPr sz="950" spc="40" dirty="0">
                <a:latin typeface="Arial Unicode MS"/>
                <a:cs typeface="Arial Unicode MS"/>
              </a:rPr>
              <a:t>in the  </a:t>
            </a:r>
            <a:r>
              <a:rPr sz="950" spc="25" dirty="0">
                <a:latin typeface="Arial Unicode MS"/>
                <a:cs typeface="Arial Unicode MS"/>
              </a:rPr>
              <a:t>Application</a:t>
            </a:r>
            <a:r>
              <a:rPr sz="950" spc="-10" dirty="0">
                <a:latin typeface="Arial Unicode MS"/>
                <a:cs typeface="Arial Unicode MS"/>
              </a:rPr>
              <a:t> </a:t>
            </a:r>
            <a:r>
              <a:rPr sz="950" spc="35" dirty="0">
                <a:latin typeface="Arial Unicode MS"/>
                <a:cs typeface="Arial Unicode MS"/>
              </a:rPr>
              <a:t>Portfolio</a:t>
            </a:r>
            <a:r>
              <a:rPr sz="950" spc="-15" dirty="0">
                <a:latin typeface="Arial Unicode MS"/>
                <a:cs typeface="Arial Unicode MS"/>
              </a:rPr>
              <a:t> </a:t>
            </a:r>
            <a:r>
              <a:rPr sz="950" spc="45" dirty="0">
                <a:latin typeface="Arial Unicode MS"/>
                <a:cs typeface="Arial Unicode MS"/>
              </a:rPr>
              <a:t>that</a:t>
            </a:r>
            <a:r>
              <a:rPr sz="950" spc="-5" dirty="0">
                <a:latin typeface="Arial Unicode MS"/>
                <a:cs typeface="Arial Unicode MS"/>
              </a:rPr>
              <a:t> </a:t>
            </a:r>
            <a:r>
              <a:rPr sz="950" spc="20" dirty="0">
                <a:latin typeface="Arial Unicode MS"/>
                <a:cs typeface="Arial Unicode MS"/>
              </a:rPr>
              <a:t>we</a:t>
            </a:r>
            <a:r>
              <a:rPr sz="950" spc="-10" dirty="0">
                <a:latin typeface="Arial Unicode MS"/>
                <a:cs typeface="Arial Unicode MS"/>
              </a:rPr>
              <a:t> </a:t>
            </a:r>
            <a:r>
              <a:rPr sz="950" spc="40" dirty="0">
                <a:latin typeface="Arial Unicode MS"/>
                <a:cs typeface="Arial Unicode MS"/>
              </a:rPr>
              <a:t>would</a:t>
            </a:r>
            <a:r>
              <a:rPr sz="950" dirty="0">
                <a:latin typeface="Arial Unicode MS"/>
                <a:cs typeface="Arial Unicode MS"/>
              </a:rPr>
              <a:t> </a:t>
            </a:r>
            <a:r>
              <a:rPr sz="950" spc="50" dirty="0">
                <a:latin typeface="Arial Unicode MS"/>
                <a:cs typeface="Arial Unicode MS"/>
              </a:rPr>
              <a:t>not</a:t>
            </a:r>
            <a:r>
              <a:rPr sz="950" dirty="0">
                <a:latin typeface="Arial Unicode MS"/>
                <a:cs typeface="Arial Unicode MS"/>
              </a:rPr>
              <a:t> </a:t>
            </a:r>
            <a:r>
              <a:rPr sz="950" spc="35" dirty="0">
                <a:latin typeface="Arial Unicode MS"/>
                <a:cs typeface="Arial Unicode MS"/>
              </a:rPr>
              <a:t>recommend</a:t>
            </a:r>
            <a:r>
              <a:rPr sz="950" spc="45" dirty="0">
                <a:latin typeface="Arial Unicode MS"/>
                <a:cs typeface="Arial Unicode MS"/>
              </a:rPr>
              <a:t> </a:t>
            </a:r>
            <a:r>
              <a:rPr sz="950" spc="55" dirty="0">
                <a:latin typeface="Arial Unicode MS"/>
                <a:cs typeface="Arial Unicode MS"/>
              </a:rPr>
              <a:t>to</a:t>
            </a:r>
            <a:r>
              <a:rPr sz="950" spc="-25" dirty="0">
                <a:latin typeface="Arial Unicode MS"/>
                <a:cs typeface="Arial Unicode MS"/>
              </a:rPr>
              <a:t> </a:t>
            </a:r>
            <a:r>
              <a:rPr sz="950" spc="20" dirty="0">
                <a:latin typeface="Arial Unicode MS"/>
                <a:cs typeface="Arial Unicode MS"/>
              </a:rPr>
              <a:t>begin</a:t>
            </a:r>
            <a:r>
              <a:rPr sz="950" spc="25" dirty="0">
                <a:latin typeface="Arial Unicode MS"/>
                <a:cs typeface="Arial Unicode MS"/>
              </a:rPr>
              <a:t> </a:t>
            </a:r>
            <a:r>
              <a:rPr sz="950" spc="45" dirty="0">
                <a:latin typeface="Arial Unicode MS"/>
                <a:cs typeface="Arial Unicode MS"/>
              </a:rPr>
              <a:t>with</a:t>
            </a:r>
            <a:r>
              <a:rPr sz="950" spc="-10" dirty="0">
                <a:latin typeface="Arial Unicode MS"/>
                <a:cs typeface="Arial Unicode MS"/>
              </a:rPr>
              <a:t> </a:t>
            </a:r>
            <a:r>
              <a:rPr sz="950" spc="-15" dirty="0">
                <a:latin typeface="Arial Unicode MS"/>
                <a:cs typeface="Arial Unicode MS"/>
              </a:rPr>
              <a:t>as</a:t>
            </a:r>
            <a:r>
              <a:rPr sz="950" spc="-25" dirty="0">
                <a:latin typeface="Arial Unicode MS"/>
                <a:cs typeface="Arial Unicode MS"/>
              </a:rPr>
              <a:t> </a:t>
            </a:r>
            <a:r>
              <a:rPr sz="950" spc="40" dirty="0">
                <a:latin typeface="Arial Unicode MS"/>
                <a:cs typeface="Arial Unicode MS"/>
              </a:rPr>
              <a:t>part</a:t>
            </a:r>
            <a:r>
              <a:rPr sz="950" spc="-5" dirty="0">
                <a:latin typeface="Arial Unicode MS"/>
                <a:cs typeface="Arial Unicode MS"/>
              </a:rPr>
              <a:t> </a:t>
            </a:r>
            <a:r>
              <a:rPr sz="950" spc="50" dirty="0">
                <a:latin typeface="Arial Unicode MS"/>
                <a:cs typeface="Arial Unicode MS"/>
              </a:rPr>
              <a:t>of</a:t>
            </a:r>
            <a:r>
              <a:rPr sz="950" spc="-15" dirty="0">
                <a:latin typeface="Arial Unicode MS"/>
                <a:cs typeface="Arial Unicode MS"/>
              </a:rPr>
              <a:t> </a:t>
            </a:r>
            <a:r>
              <a:rPr sz="950" dirty="0">
                <a:latin typeface="Arial Unicode MS"/>
                <a:cs typeface="Arial Unicode MS"/>
              </a:rPr>
              <a:t>a</a:t>
            </a:r>
            <a:r>
              <a:rPr sz="950" spc="-20" dirty="0">
                <a:latin typeface="Arial Unicode MS"/>
                <a:cs typeface="Arial Unicode MS"/>
              </a:rPr>
              <a:t> </a:t>
            </a:r>
            <a:r>
              <a:rPr sz="950" spc="30" dirty="0">
                <a:latin typeface="Arial Unicode MS"/>
                <a:cs typeface="Arial Unicode MS"/>
              </a:rPr>
              <a:t>Proof</a:t>
            </a:r>
            <a:r>
              <a:rPr sz="950" spc="-15" dirty="0">
                <a:latin typeface="Arial Unicode MS"/>
                <a:cs typeface="Arial Unicode MS"/>
              </a:rPr>
              <a:t> </a:t>
            </a:r>
            <a:r>
              <a:rPr sz="950" spc="50" dirty="0">
                <a:latin typeface="Arial Unicode MS"/>
                <a:cs typeface="Arial Unicode MS"/>
              </a:rPr>
              <a:t>of</a:t>
            </a:r>
            <a:r>
              <a:rPr sz="950" spc="-15" dirty="0">
                <a:latin typeface="Arial Unicode MS"/>
                <a:cs typeface="Arial Unicode MS"/>
              </a:rPr>
              <a:t> </a:t>
            </a:r>
            <a:r>
              <a:rPr sz="950" spc="10" dirty="0">
                <a:latin typeface="Arial Unicode MS"/>
                <a:cs typeface="Arial Unicode MS"/>
              </a:rPr>
              <a:t>Concept </a:t>
            </a:r>
            <a:r>
              <a:rPr sz="950" spc="20" dirty="0">
                <a:latin typeface="Arial Unicode MS"/>
                <a:cs typeface="Arial Unicode MS"/>
              </a:rPr>
              <a:t>including:</a:t>
            </a:r>
            <a:endParaRPr sz="950">
              <a:latin typeface="Arial Unicode MS"/>
              <a:cs typeface="Arial Unicode MS"/>
            </a:endParaRPr>
          </a:p>
          <a:p>
            <a:pPr marL="300355" indent="-229235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300355" algn="l"/>
                <a:tab pos="300990" algn="l"/>
              </a:tabLst>
            </a:pPr>
            <a:r>
              <a:rPr sz="950" spc="-10" dirty="0">
                <a:latin typeface="Arial Unicode MS"/>
                <a:cs typeface="Arial Unicode MS"/>
              </a:rPr>
              <a:t>Research </a:t>
            </a:r>
            <a:r>
              <a:rPr sz="950" spc="25" dirty="0">
                <a:latin typeface="Arial Unicode MS"/>
                <a:cs typeface="Arial Unicode MS"/>
              </a:rPr>
              <a:t>Master</a:t>
            </a:r>
            <a:r>
              <a:rPr sz="950" spc="10" dirty="0">
                <a:latin typeface="Arial Unicode MS"/>
                <a:cs typeface="Arial Unicode MS"/>
              </a:rPr>
              <a:t> </a:t>
            </a:r>
            <a:r>
              <a:rPr sz="950" spc="30" dirty="0">
                <a:latin typeface="Arial Unicode MS"/>
                <a:cs typeface="Arial Unicode MS"/>
              </a:rPr>
              <a:t>and</a:t>
            </a:r>
            <a:r>
              <a:rPr sz="950" spc="-10" dirty="0">
                <a:latin typeface="Arial Unicode MS"/>
                <a:cs typeface="Arial Unicode MS"/>
              </a:rPr>
              <a:t> </a:t>
            </a:r>
            <a:r>
              <a:rPr sz="950" spc="15" dirty="0">
                <a:latin typeface="Arial Unicode MS"/>
                <a:cs typeface="Arial Unicode MS"/>
              </a:rPr>
              <a:t>Medical</a:t>
            </a:r>
            <a:r>
              <a:rPr sz="950" spc="5" dirty="0">
                <a:latin typeface="Arial Unicode MS"/>
                <a:cs typeface="Arial Unicode MS"/>
              </a:rPr>
              <a:t> </a:t>
            </a:r>
            <a:r>
              <a:rPr sz="950" dirty="0">
                <a:latin typeface="Arial Unicode MS"/>
                <a:cs typeface="Arial Unicode MS"/>
              </a:rPr>
              <a:t>Clinic </a:t>
            </a:r>
            <a:r>
              <a:rPr sz="950" spc="-5" dirty="0">
                <a:latin typeface="Arial Unicode MS"/>
                <a:cs typeface="Arial Unicode MS"/>
              </a:rPr>
              <a:t>–</a:t>
            </a:r>
            <a:r>
              <a:rPr sz="950" spc="-20" dirty="0">
                <a:latin typeface="Arial Unicode MS"/>
                <a:cs typeface="Arial Unicode MS"/>
              </a:rPr>
              <a:t> </a:t>
            </a:r>
            <a:r>
              <a:rPr sz="950" spc="-15" dirty="0">
                <a:latin typeface="Arial Unicode MS"/>
                <a:cs typeface="Arial Unicode MS"/>
              </a:rPr>
              <a:t>as</a:t>
            </a:r>
            <a:r>
              <a:rPr sz="950" spc="-5" dirty="0">
                <a:latin typeface="Arial Unicode MS"/>
                <a:cs typeface="Arial Unicode MS"/>
              </a:rPr>
              <a:t> </a:t>
            </a:r>
            <a:r>
              <a:rPr sz="950" spc="15" dirty="0">
                <a:latin typeface="Arial Unicode MS"/>
                <a:cs typeface="Arial Unicode MS"/>
              </a:rPr>
              <a:t>these</a:t>
            </a:r>
            <a:r>
              <a:rPr sz="950" spc="5" dirty="0">
                <a:latin typeface="Arial Unicode MS"/>
                <a:cs typeface="Arial Unicode MS"/>
              </a:rPr>
              <a:t> </a:t>
            </a:r>
            <a:r>
              <a:rPr sz="950" spc="30" dirty="0">
                <a:latin typeface="Arial Unicode MS"/>
                <a:cs typeface="Arial Unicode MS"/>
              </a:rPr>
              <a:t>contain</a:t>
            </a:r>
            <a:r>
              <a:rPr sz="950" spc="-15" dirty="0">
                <a:latin typeface="Arial Unicode MS"/>
                <a:cs typeface="Arial Unicode MS"/>
              </a:rPr>
              <a:t> </a:t>
            </a:r>
            <a:r>
              <a:rPr sz="950" spc="10" dirty="0">
                <a:latin typeface="Arial Unicode MS"/>
                <a:cs typeface="Arial Unicode MS"/>
              </a:rPr>
              <a:t>sensitive</a:t>
            </a:r>
            <a:r>
              <a:rPr sz="950" dirty="0">
                <a:latin typeface="Arial Unicode MS"/>
                <a:cs typeface="Arial Unicode MS"/>
              </a:rPr>
              <a:t> </a:t>
            </a:r>
            <a:r>
              <a:rPr sz="950" spc="15" dirty="0">
                <a:latin typeface="Arial Unicode MS"/>
                <a:cs typeface="Arial Unicode MS"/>
              </a:rPr>
              <a:t>research</a:t>
            </a:r>
            <a:r>
              <a:rPr sz="950" spc="10" dirty="0">
                <a:latin typeface="Arial Unicode MS"/>
                <a:cs typeface="Arial Unicode MS"/>
              </a:rPr>
              <a:t> </a:t>
            </a:r>
            <a:r>
              <a:rPr sz="950" spc="30" dirty="0">
                <a:latin typeface="Arial Unicode MS"/>
                <a:cs typeface="Arial Unicode MS"/>
              </a:rPr>
              <a:t>and</a:t>
            </a:r>
            <a:r>
              <a:rPr sz="950" spc="-10" dirty="0">
                <a:latin typeface="Arial Unicode MS"/>
                <a:cs typeface="Arial Unicode MS"/>
              </a:rPr>
              <a:t> </a:t>
            </a:r>
            <a:r>
              <a:rPr sz="950" spc="20" dirty="0">
                <a:latin typeface="Arial Unicode MS"/>
                <a:cs typeface="Arial Unicode MS"/>
              </a:rPr>
              <a:t>medical</a:t>
            </a:r>
            <a:r>
              <a:rPr sz="950" spc="15" dirty="0">
                <a:latin typeface="Arial Unicode MS"/>
                <a:cs typeface="Arial Unicode MS"/>
              </a:rPr>
              <a:t> data.</a:t>
            </a:r>
            <a:r>
              <a:rPr sz="950" spc="-15" dirty="0">
                <a:latin typeface="Arial Unicode MS"/>
                <a:cs typeface="Arial Unicode MS"/>
              </a:rPr>
              <a:t> </a:t>
            </a:r>
            <a:r>
              <a:rPr sz="950" spc="35" dirty="0">
                <a:latin typeface="Arial Unicode MS"/>
                <a:cs typeface="Arial Unicode MS"/>
              </a:rPr>
              <a:t>It</a:t>
            </a:r>
            <a:r>
              <a:rPr sz="950" spc="-10" dirty="0">
                <a:latin typeface="Arial Unicode MS"/>
                <a:cs typeface="Arial Unicode MS"/>
              </a:rPr>
              <a:t> </a:t>
            </a:r>
            <a:r>
              <a:rPr sz="950" dirty="0">
                <a:latin typeface="Arial Unicode MS"/>
                <a:cs typeface="Arial Unicode MS"/>
              </a:rPr>
              <a:t>is</a:t>
            </a:r>
            <a:r>
              <a:rPr sz="950" spc="-25" dirty="0">
                <a:latin typeface="Arial Unicode MS"/>
                <a:cs typeface="Arial Unicode MS"/>
              </a:rPr>
              <a:t> </a:t>
            </a:r>
            <a:r>
              <a:rPr sz="950" spc="40" dirty="0">
                <a:latin typeface="Arial Unicode MS"/>
                <a:cs typeface="Arial Unicode MS"/>
              </a:rPr>
              <a:t>better</a:t>
            </a:r>
            <a:r>
              <a:rPr sz="950" spc="20" dirty="0">
                <a:latin typeface="Arial Unicode MS"/>
                <a:cs typeface="Arial Unicode MS"/>
              </a:rPr>
              <a:t> </a:t>
            </a:r>
            <a:r>
              <a:rPr sz="950" spc="55" dirty="0">
                <a:latin typeface="Arial Unicode MS"/>
                <a:cs typeface="Arial Unicode MS"/>
              </a:rPr>
              <a:t>to</a:t>
            </a:r>
            <a:r>
              <a:rPr sz="950" spc="-10" dirty="0">
                <a:latin typeface="Arial Unicode MS"/>
                <a:cs typeface="Arial Unicode MS"/>
              </a:rPr>
              <a:t> </a:t>
            </a:r>
            <a:r>
              <a:rPr sz="950" spc="30" dirty="0">
                <a:latin typeface="Arial Unicode MS"/>
                <a:cs typeface="Arial Unicode MS"/>
              </a:rPr>
              <a:t>start</a:t>
            </a:r>
            <a:r>
              <a:rPr sz="950" spc="-20" dirty="0">
                <a:latin typeface="Arial Unicode MS"/>
                <a:cs typeface="Arial Unicode MS"/>
              </a:rPr>
              <a:t> </a:t>
            </a:r>
            <a:r>
              <a:rPr sz="950" spc="-5" dirty="0">
                <a:latin typeface="Arial Unicode MS"/>
                <a:cs typeface="Arial Unicode MS"/>
              </a:rPr>
              <a:t>a</a:t>
            </a:r>
            <a:r>
              <a:rPr sz="950" spc="-15" dirty="0">
                <a:latin typeface="Arial Unicode MS"/>
                <a:cs typeface="Arial Unicode MS"/>
              </a:rPr>
              <a:t> </a:t>
            </a:r>
            <a:r>
              <a:rPr sz="950" spc="-55" dirty="0">
                <a:latin typeface="Arial Unicode MS"/>
                <a:cs typeface="Arial Unicode MS"/>
              </a:rPr>
              <a:t>POC</a:t>
            </a:r>
            <a:r>
              <a:rPr sz="950" spc="-20" dirty="0">
                <a:latin typeface="Arial Unicode MS"/>
                <a:cs typeface="Arial Unicode MS"/>
              </a:rPr>
              <a:t> </a:t>
            </a:r>
            <a:r>
              <a:rPr sz="950" spc="45" dirty="0">
                <a:latin typeface="Arial Unicode MS"/>
                <a:cs typeface="Arial Unicode MS"/>
              </a:rPr>
              <a:t>with</a:t>
            </a:r>
            <a:r>
              <a:rPr sz="950" spc="-10" dirty="0">
                <a:latin typeface="Arial Unicode MS"/>
                <a:cs typeface="Arial Unicode MS"/>
              </a:rPr>
              <a:t> </a:t>
            </a:r>
            <a:r>
              <a:rPr sz="950" spc="-5" dirty="0">
                <a:latin typeface="Arial Unicode MS"/>
                <a:cs typeface="Arial Unicode MS"/>
              </a:rPr>
              <a:t>less </a:t>
            </a:r>
            <a:r>
              <a:rPr sz="950" spc="10" dirty="0">
                <a:latin typeface="Arial Unicode MS"/>
                <a:cs typeface="Arial Unicode MS"/>
              </a:rPr>
              <a:t>sensitive</a:t>
            </a:r>
            <a:r>
              <a:rPr sz="950" spc="-20" dirty="0">
                <a:latin typeface="Arial Unicode MS"/>
                <a:cs typeface="Arial Unicode MS"/>
              </a:rPr>
              <a:t> </a:t>
            </a:r>
            <a:r>
              <a:rPr sz="950" spc="20" dirty="0">
                <a:latin typeface="Arial Unicode MS"/>
                <a:cs typeface="Arial Unicode MS"/>
              </a:rPr>
              <a:t>applications.</a:t>
            </a:r>
            <a:endParaRPr sz="950">
              <a:latin typeface="Arial Unicode MS"/>
              <a:cs typeface="Arial Unicode MS"/>
            </a:endParaRPr>
          </a:p>
          <a:p>
            <a:pPr marL="300355" indent="-229235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300355" algn="l"/>
                <a:tab pos="300990" algn="l"/>
              </a:tabLst>
            </a:pPr>
            <a:r>
              <a:rPr sz="950" spc="15" dirty="0">
                <a:latin typeface="Arial Unicode MS"/>
                <a:cs typeface="Arial Unicode MS"/>
              </a:rPr>
              <a:t>Data</a:t>
            </a:r>
            <a:r>
              <a:rPr sz="950" spc="-20" dirty="0">
                <a:latin typeface="Arial Unicode MS"/>
                <a:cs typeface="Arial Unicode MS"/>
              </a:rPr>
              <a:t> </a:t>
            </a:r>
            <a:r>
              <a:rPr sz="950" spc="15" dirty="0">
                <a:latin typeface="Arial Unicode MS"/>
                <a:cs typeface="Arial Unicode MS"/>
              </a:rPr>
              <a:t>Warehouse</a:t>
            </a:r>
            <a:r>
              <a:rPr sz="950" spc="5" dirty="0">
                <a:latin typeface="Arial Unicode MS"/>
                <a:cs typeface="Arial Unicode MS"/>
              </a:rPr>
              <a:t> </a:t>
            </a:r>
            <a:r>
              <a:rPr sz="950" spc="30" dirty="0">
                <a:latin typeface="Arial Unicode MS"/>
                <a:cs typeface="Arial Unicode MS"/>
              </a:rPr>
              <a:t>and</a:t>
            </a:r>
            <a:r>
              <a:rPr sz="950" spc="5" dirty="0">
                <a:latin typeface="Arial Unicode MS"/>
                <a:cs typeface="Arial Unicode MS"/>
              </a:rPr>
              <a:t> </a:t>
            </a:r>
            <a:r>
              <a:rPr sz="950" spc="35" dirty="0">
                <a:latin typeface="Arial Unicode MS"/>
                <a:cs typeface="Arial Unicode MS"/>
              </a:rPr>
              <a:t>Mulesoft</a:t>
            </a:r>
            <a:r>
              <a:rPr sz="950" spc="20" dirty="0">
                <a:latin typeface="Arial Unicode MS"/>
                <a:cs typeface="Arial Unicode MS"/>
              </a:rPr>
              <a:t> </a:t>
            </a:r>
            <a:r>
              <a:rPr sz="950" spc="-5" dirty="0">
                <a:latin typeface="Arial Unicode MS"/>
                <a:cs typeface="Arial Unicode MS"/>
              </a:rPr>
              <a:t>–</a:t>
            </a:r>
            <a:r>
              <a:rPr sz="950" spc="-20" dirty="0">
                <a:latin typeface="Arial Unicode MS"/>
                <a:cs typeface="Arial Unicode MS"/>
              </a:rPr>
              <a:t> </a:t>
            </a:r>
            <a:r>
              <a:rPr sz="950" spc="-15" dirty="0">
                <a:latin typeface="Arial Unicode MS"/>
                <a:cs typeface="Arial Unicode MS"/>
              </a:rPr>
              <a:t>as</a:t>
            </a:r>
            <a:r>
              <a:rPr sz="950" spc="-25" dirty="0">
                <a:latin typeface="Arial Unicode MS"/>
                <a:cs typeface="Arial Unicode MS"/>
              </a:rPr>
              <a:t> </a:t>
            </a:r>
            <a:r>
              <a:rPr sz="950" spc="30" dirty="0">
                <a:latin typeface="Arial Unicode MS"/>
                <a:cs typeface="Arial Unicode MS"/>
              </a:rPr>
              <a:t>they</a:t>
            </a:r>
            <a:r>
              <a:rPr sz="950" spc="10" dirty="0">
                <a:latin typeface="Arial Unicode MS"/>
                <a:cs typeface="Arial Unicode MS"/>
              </a:rPr>
              <a:t> </a:t>
            </a:r>
            <a:r>
              <a:rPr sz="950" spc="20" dirty="0">
                <a:latin typeface="Arial Unicode MS"/>
                <a:cs typeface="Arial Unicode MS"/>
              </a:rPr>
              <a:t>are</a:t>
            </a:r>
            <a:r>
              <a:rPr sz="950" spc="-20" dirty="0">
                <a:latin typeface="Arial Unicode MS"/>
                <a:cs typeface="Arial Unicode MS"/>
              </a:rPr>
              <a:t> </a:t>
            </a:r>
            <a:r>
              <a:rPr sz="950" spc="15" dirty="0">
                <a:latin typeface="Arial Unicode MS"/>
                <a:cs typeface="Arial Unicode MS"/>
              </a:rPr>
              <a:t>very</a:t>
            </a:r>
            <a:r>
              <a:rPr sz="950" spc="-10" dirty="0">
                <a:latin typeface="Arial Unicode MS"/>
                <a:cs typeface="Arial Unicode MS"/>
              </a:rPr>
              <a:t> </a:t>
            </a:r>
            <a:r>
              <a:rPr sz="950" spc="10" dirty="0">
                <a:latin typeface="Arial Unicode MS"/>
                <a:cs typeface="Arial Unicode MS"/>
              </a:rPr>
              <a:t>heavily</a:t>
            </a:r>
            <a:r>
              <a:rPr sz="950" spc="-15" dirty="0">
                <a:latin typeface="Arial Unicode MS"/>
                <a:cs typeface="Arial Unicode MS"/>
              </a:rPr>
              <a:t> </a:t>
            </a:r>
            <a:r>
              <a:rPr sz="950" spc="30" dirty="0">
                <a:latin typeface="Arial Unicode MS"/>
                <a:cs typeface="Arial Unicode MS"/>
              </a:rPr>
              <a:t>integrated</a:t>
            </a:r>
            <a:r>
              <a:rPr sz="950" spc="40" dirty="0">
                <a:latin typeface="Arial Unicode MS"/>
                <a:cs typeface="Arial Unicode MS"/>
              </a:rPr>
              <a:t> </a:t>
            </a:r>
            <a:r>
              <a:rPr sz="950" spc="30" dirty="0">
                <a:latin typeface="Arial Unicode MS"/>
                <a:cs typeface="Arial Unicode MS"/>
              </a:rPr>
              <a:t>and</a:t>
            </a:r>
            <a:r>
              <a:rPr sz="950" spc="-10" dirty="0">
                <a:latin typeface="Arial Unicode MS"/>
                <a:cs typeface="Arial Unicode MS"/>
              </a:rPr>
              <a:t> </a:t>
            </a:r>
            <a:r>
              <a:rPr sz="950" spc="45" dirty="0">
                <a:latin typeface="Arial Unicode MS"/>
                <a:cs typeface="Arial Unicode MS"/>
              </a:rPr>
              <a:t>it</a:t>
            </a:r>
            <a:r>
              <a:rPr sz="950" spc="-15" dirty="0">
                <a:latin typeface="Arial Unicode MS"/>
                <a:cs typeface="Arial Unicode MS"/>
              </a:rPr>
              <a:t> </a:t>
            </a:r>
            <a:r>
              <a:rPr sz="950" spc="40" dirty="0">
                <a:latin typeface="Arial Unicode MS"/>
                <a:cs typeface="Arial Unicode MS"/>
              </a:rPr>
              <a:t>would</a:t>
            </a:r>
            <a:r>
              <a:rPr sz="950" spc="5" dirty="0">
                <a:latin typeface="Arial Unicode MS"/>
                <a:cs typeface="Arial Unicode MS"/>
              </a:rPr>
              <a:t> </a:t>
            </a:r>
            <a:r>
              <a:rPr sz="950" spc="25" dirty="0">
                <a:latin typeface="Arial Unicode MS"/>
                <a:cs typeface="Arial Unicode MS"/>
              </a:rPr>
              <a:t>be</a:t>
            </a:r>
            <a:r>
              <a:rPr sz="950" spc="-10" dirty="0">
                <a:latin typeface="Arial Unicode MS"/>
                <a:cs typeface="Arial Unicode MS"/>
              </a:rPr>
              <a:t> </a:t>
            </a:r>
            <a:r>
              <a:rPr sz="950" spc="35" dirty="0">
                <a:latin typeface="Arial Unicode MS"/>
                <a:cs typeface="Arial Unicode MS"/>
              </a:rPr>
              <a:t>difficult</a:t>
            </a:r>
            <a:r>
              <a:rPr sz="950" dirty="0">
                <a:latin typeface="Arial Unicode MS"/>
                <a:cs typeface="Arial Unicode MS"/>
              </a:rPr>
              <a:t> </a:t>
            </a:r>
            <a:r>
              <a:rPr sz="950" spc="55" dirty="0">
                <a:latin typeface="Arial Unicode MS"/>
                <a:cs typeface="Arial Unicode MS"/>
              </a:rPr>
              <a:t>to</a:t>
            </a:r>
            <a:r>
              <a:rPr sz="950" spc="-5" dirty="0">
                <a:latin typeface="Arial Unicode MS"/>
                <a:cs typeface="Arial Unicode MS"/>
              </a:rPr>
              <a:t> </a:t>
            </a:r>
            <a:r>
              <a:rPr sz="950" spc="25" dirty="0">
                <a:latin typeface="Arial Unicode MS"/>
                <a:cs typeface="Arial Unicode MS"/>
              </a:rPr>
              <a:t>unpick</a:t>
            </a:r>
            <a:r>
              <a:rPr sz="950" spc="15" dirty="0">
                <a:latin typeface="Arial Unicode MS"/>
                <a:cs typeface="Arial Unicode MS"/>
              </a:rPr>
              <a:t> these</a:t>
            </a:r>
            <a:r>
              <a:rPr sz="950" spc="5" dirty="0">
                <a:latin typeface="Arial Unicode MS"/>
                <a:cs typeface="Arial Unicode MS"/>
              </a:rPr>
              <a:t> </a:t>
            </a:r>
            <a:r>
              <a:rPr sz="950" spc="55" dirty="0">
                <a:latin typeface="Arial Unicode MS"/>
                <a:cs typeface="Arial Unicode MS"/>
              </a:rPr>
              <a:t>for</a:t>
            </a:r>
            <a:r>
              <a:rPr sz="950" spc="-20" dirty="0">
                <a:latin typeface="Arial Unicode MS"/>
                <a:cs typeface="Arial Unicode MS"/>
              </a:rPr>
              <a:t> </a:t>
            </a:r>
            <a:r>
              <a:rPr sz="950" spc="-5" dirty="0">
                <a:latin typeface="Arial Unicode MS"/>
                <a:cs typeface="Arial Unicode MS"/>
              </a:rPr>
              <a:t>a</a:t>
            </a:r>
            <a:r>
              <a:rPr sz="950" spc="-10" dirty="0">
                <a:latin typeface="Arial Unicode MS"/>
                <a:cs typeface="Arial Unicode MS"/>
              </a:rPr>
              <a:t> </a:t>
            </a:r>
            <a:r>
              <a:rPr sz="950" spc="-45" dirty="0">
                <a:latin typeface="Arial Unicode MS"/>
                <a:cs typeface="Arial Unicode MS"/>
              </a:rPr>
              <a:t>POC.</a:t>
            </a:r>
            <a:endParaRPr sz="950">
              <a:latin typeface="Arial Unicode MS"/>
              <a:cs typeface="Arial Unicode MS"/>
            </a:endParaRPr>
          </a:p>
          <a:p>
            <a:pPr marL="71755" marR="3296285">
              <a:lnSpc>
                <a:spcPts val="1789"/>
              </a:lnSpc>
              <a:spcBef>
                <a:spcPts val="155"/>
              </a:spcBef>
              <a:buFont typeface="Arial"/>
              <a:buChar char="•"/>
              <a:tabLst>
                <a:tab pos="300355" algn="l"/>
                <a:tab pos="300990" algn="l"/>
              </a:tabLst>
            </a:pPr>
            <a:r>
              <a:rPr sz="950" spc="25" dirty="0">
                <a:latin typeface="Arial Unicode MS"/>
                <a:cs typeface="Arial Unicode MS"/>
              </a:rPr>
              <a:t>Photoshop</a:t>
            </a:r>
            <a:r>
              <a:rPr sz="950" spc="10" dirty="0">
                <a:latin typeface="Arial Unicode MS"/>
                <a:cs typeface="Arial Unicode MS"/>
              </a:rPr>
              <a:t> </a:t>
            </a:r>
            <a:r>
              <a:rPr sz="950" spc="-5" dirty="0">
                <a:latin typeface="Arial Unicode MS"/>
                <a:cs typeface="Arial Unicode MS"/>
              </a:rPr>
              <a:t>–</a:t>
            </a:r>
            <a:r>
              <a:rPr sz="950" spc="-10" dirty="0">
                <a:latin typeface="Arial Unicode MS"/>
                <a:cs typeface="Arial Unicode MS"/>
              </a:rPr>
              <a:t> </a:t>
            </a:r>
            <a:r>
              <a:rPr sz="950" spc="-15" dirty="0">
                <a:latin typeface="Arial Unicode MS"/>
                <a:cs typeface="Arial Unicode MS"/>
              </a:rPr>
              <a:t>as</a:t>
            </a:r>
            <a:r>
              <a:rPr sz="950" spc="-20" dirty="0">
                <a:latin typeface="Arial Unicode MS"/>
                <a:cs typeface="Arial Unicode MS"/>
              </a:rPr>
              <a:t> </a:t>
            </a:r>
            <a:r>
              <a:rPr sz="950" spc="45" dirty="0">
                <a:latin typeface="Arial Unicode MS"/>
                <a:cs typeface="Arial Unicode MS"/>
              </a:rPr>
              <a:t>it</a:t>
            </a:r>
            <a:r>
              <a:rPr sz="950" spc="-10" dirty="0">
                <a:latin typeface="Arial Unicode MS"/>
                <a:cs typeface="Arial Unicode MS"/>
              </a:rPr>
              <a:t> </a:t>
            </a:r>
            <a:r>
              <a:rPr sz="950" dirty="0">
                <a:latin typeface="Arial Unicode MS"/>
                <a:cs typeface="Arial Unicode MS"/>
              </a:rPr>
              <a:t>is</a:t>
            </a:r>
            <a:r>
              <a:rPr sz="950" spc="-15" dirty="0">
                <a:latin typeface="Arial Unicode MS"/>
                <a:cs typeface="Arial Unicode MS"/>
              </a:rPr>
              <a:t> </a:t>
            </a:r>
            <a:r>
              <a:rPr sz="950" spc="-5" dirty="0">
                <a:latin typeface="Arial Unicode MS"/>
                <a:cs typeface="Arial Unicode MS"/>
              </a:rPr>
              <a:t>a</a:t>
            </a:r>
            <a:r>
              <a:rPr sz="950" spc="-10" dirty="0">
                <a:latin typeface="Arial Unicode MS"/>
                <a:cs typeface="Arial Unicode MS"/>
              </a:rPr>
              <a:t> </a:t>
            </a:r>
            <a:r>
              <a:rPr sz="950" spc="20" dirty="0">
                <a:latin typeface="Arial Unicode MS"/>
                <a:cs typeface="Arial Unicode MS"/>
              </a:rPr>
              <a:t>Desktop</a:t>
            </a:r>
            <a:r>
              <a:rPr sz="950" dirty="0">
                <a:latin typeface="Arial Unicode MS"/>
                <a:cs typeface="Arial Unicode MS"/>
              </a:rPr>
              <a:t> </a:t>
            </a:r>
            <a:r>
              <a:rPr sz="950" spc="20" dirty="0">
                <a:latin typeface="Arial Unicode MS"/>
                <a:cs typeface="Arial Unicode MS"/>
              </a:rPr>
              <a:t>application.</a:t>
            </a:r>
            <a:r>
              <a:rPr sz="950" dirty="0">
                <a:latin typeface="Arial Unicode MS"/>
                <a:cs typeface="Arial Unicode MS"/>
              </a:rPr>
              <a:t> </a:t>
            </a:r>
            <a:r>
              <a:rPr sz="950" spc="20" dirty="0">
                <a:latin typeface="Arial Unicode MS"/>
                <a:cs typeface="Arial Unicode MS"/>
              </a:rPr>
              <a:t>Whilst</a:t>
            </a:r>
            <a:r>
              <a:rPr sz="950" spc="-5" dirty="0">
                <a:latin typeface="Arial Unicode MS"/>
                <a:cs typeface="Arial Unicode MS"/>
              </a:rPr>
              <a:t> </a:t>
            </a:r>
            <a:r>
              <a:rPr sz="950" spc="30" dirty="0">
                <a:latin typeface="Arial Unicode MS"/>
                <a:cs typeface="Arial Unicode MS"/>
              </a:rPr>
              <a:t>you</a:t>
            </a:r>
            <a:r>
              <a:rPr sz="950" spc="-15" dirty="0">
                <a:latin typeface="Arial Unicode MS"/>
                <a:cs typeface="Arial Unicode MS"/>
              </a:rPr>
              <a:t> </a:t>
            </a:r>
            <a:r>
              <a:rPr sz="950" spc="5" dirty="0">
                <a:latin typeface="Arial Unicode MS"/>
                <a:cs typeface="Arial Unicode MS"/>
              </a:rPr>
              <a:t>can</a:t>
            </a:r>
            <a:r>
              <a:rPr sz="950" spc="-10" dirty="0">
                <a:latin typeface="Arial Unicode MS"/>
                <a:cs typeface="Arial Unicode MS"/>
              </a:rPr>
              <a:t> </a:t>
            </a:r>
            <a:r>
              <a:rPr sz="950" spc="50" dirty="0">
                <a:latin typeface="Arial Unicode MS"/>
                <a:cs typeface="Arial Unicode MS"/>
              </a:rPr>
              <a:t>run</a:t>
            </a:r>
            <a:r>
              <a:rPr sz="950" spc="10" dirty="0">
                <a:latin typeface="Arial Unicode MS"/>
                <a:cs typeface="Arial Unicode MS"/>
              </a:rPr>
              <a:t> </a:t>
            </a:r>
            <a:r>
              <a:rPr sz="950" spc="20" dirty="0">
                <a:latin typeface="Arial Unicode MS"/>
                <a:cs typeface="Arial Unicode MS"/>
              </a:rPr>
              <a:t>desktops</a:t>
            </a:r>
            <a:r>
              <a:rPr sz="950" spc="35" dirty="0">
                <a:latin typeface="Arial Unicode MS"/>
                <a:cs typeface="Arial Unicode MS"/>
              </a:rPr>
              <a:t> </a:t>
            </a:r>
            <a:r>
              <a:rPr sz="950" spc="40" dirty="0">
                <a:latin typeface="Arial Unicode MS"/>
                <a:cs typeface="Arial Unicode MS"/>
              </a:rPr>
              <a:t>in</a:t>
            </a:r>
            <a:r>
              <a:rPr sz="950" spc="-15" dirty="0">
                <a:latin typeface="Arial Unicode MS"/>
                <a:cs typeface="Arial Unicode MS"/>
              </a:rPr>
              <a:t> </a:t>
            </a:r>
            <a:r>
              <a:rPr sz="950" spc="40" dirty="0">
                <a:latin typeface="Arial Unicode MS"/>
                <a:cs typeface="Arial Unicode MS"/>
              </a:rPr>
              <a:t>the</a:t>
            </a:r>
            <a:r>
              <a:rPr sz="950" spc="15" dirty="0">
                <a:latin typeface="Arial Unicode MS"/>
                <a:cs typeface="Arial Unicode MS"/>
              </a:rPr>
              <a:t> Cloud</a:t>
            </a:r>
            <a:r>
              <a:rPr sz="950" dirty="0">
                <a:latin typeface="Arial Unicode MS"/>
                <a:cs typeface="Arial Unicode MS"/>
              </a:rPr>
              <a:t> </a:t>
            </a:r>
            <a:r>
              <a:rPr sz="950" spc="15" dirty="0">
                <a:latin typeface="Arial Unicode MS"/>
                <a:cs typeface="Arial Unicode MS"/>
              </a:rPr>
              <a:t>(Desktop</a:t>
            </a:r>
            <a:r>
              <a:rPr sz="950" spc="-5" dirty="0">
                <a:latin typeface="Arial Unicode MS"/>
                <a:cs typeface="Arial Unicode MS"/>
              </a:rPr>
              <a:t> </a:t>
            </a:r>
            <a:r>
              <a:rPr sz="950" spc="-15" dirty="0">
                <a:latin typeface="Arial Unicode MS"/>
                <a:cs typeface="Arial Unicode MS"/>
              </a:rPr>
              <a:t>as</a:t>
            </a:r>
            <a:r>
              <a:rPr sz="950" spc="-20" dirty="0">
                <a:latin typeface="Arial Unicode MS"/>
                <a:cs typeface="Arial Unicode MS"/>
              </a:rPr>
              <a:t> </a:t>
            </a:r>
            <a:r>
              <a:rPr sz="950" spc="-5" dirty="0">
                <a:latin typeface="Arial Unicode MS"/>
                <a:cs typeface="Arial Unicode MS"/>
              </a:rPr>
              <a:t>a </a:t>
            </a:r>
            <a:r>
              <a:rPr sz="950" spc="-15" dirty="0">
                <a:latin typeface="Arial Unicode MS"/>
                <a:cs typeface="Arial Unicode MS"/>
              </a:rPr>
              <a:t>Service)</a:t>
            </a:r>
            <a:r>
              <a:rPr sz="950" spc="-5" dirty="0">
                <a:latin typeface="Arial Unicode MS"/>
                <a:cs typeface="Arial Unicode MS"/>
              </a:rPr>
              <a:t> </a:t>
            </a:r>
            <a:r>
              <a:rPr sz="950" spc="45" dirty="0">
                <a:latin typeface="Arial Unicode MS"/>
                <a:cs typeface="Arial Unicode MS"/>
              </a:rPr>
              <a:t>it</a:t>
            </a:r>
            <a:r>
              <a:rPr sz="950" spc="-5" dirty="0">
                <a:latin typeface="Arial Unicode MS"/>
                <a:cs typeface="Arial Unicode MS"/>
              </a:rPr>
              <a:t> </a:t>
            </a:r>
            <a:r>
              <a:rPr sz="950" dirty="0">
                <a:latin typeface="Arial Unicode MS"/>
                <a:cs typeface="Arial Unicode MS"/>
              </a:rPr>
              <a:t>is</a:t>
            </a:r>
            <a:r>
              <a:rPr sz="950" spc="-20" dirty="0">
                <a:latin typeface="Arial Unicode MS"/>
                <a:cs typeface="Arial Unicode MS"/>
              </a:rPr>
              <a:t> </a:t>
            </a:r>
            <a:r>
              <a:rPr sz="950" spc="-5" dirty="0">
                <a:latin typeface="Arial Unicode MS"/>
                <a:cs typeface="Arial Unicode MS"/>
              </a:rPr>
              <a:t>a </a:t>
            </a:r>
            <a:r>
              <a:rPr sz="950" spc="45" dirty="0">
                <a:latin typeface="Arial Unicode MS"/>
                <a:cs typeface="Arial Unicode MS"/>
              </a:rPr>
              <a:t>more</a:t>
            </a:r>
            <a:r>
              <a:rPr sz="950" spc="35" dirty="0">
                <a:latin typeface="Arial Unicode MS"/>
                <a:cs typeface="Arial Unicode MS"/>
              </a:rPr>
              <a:t> </a:t>
            </a:r>
            <a:r>
              <a:rPr sz="950" spc="10" dirty="0">
                <a:latin typeface="Arial Unicode MS"/>
                <a:cs typeface="Arial Unicode MS"/>
              </a:rPr>
              <a:t>advanced</a:t>
            </a:r>
            <a:r>
              <a:rPr sz="950" spc="25" dirty="0">
                <a:latin typeface="Arial Unicode MS"/>
                <a:cs typeface="Arial Unicode MS"/>
              </a:rPr>
              <a:t> </a:t>
            </a:r>
            <a:r>
              <a:rPr sz="950" spc="5" dirty="0">
                <a:latin typeface="Arial Unicode MS"/>
                <a:cs typeface="Arial Unicode MS"/>
              </a:rPr>
              <a:t>use</a:t>
            </a:r>
            <a:r>
              <a:rPr sz="950" dirty="0">
                <a:latin typeface="Arial Unicode MS"/>
                <a:cs typeface="Arial Unicode MS"/>
              </a:rPr>
              <a:t> </a:t>
            </a:r>
            <a:r>
              <a:rPr sz="950" spc="-15" dirty="0">
                <a:latin typeface="Arial Unicode MS"/>
                <a:cs typeface="Arial Unicode MS"/>
              </a:rPr>
              <a:t>case.  </a:t>
            </a:r>
            <a:r>
              <a:rPr sz="950" spc="5" dirty="0">
                <a:latin typeface="Arial Unicode MS"/>
                <a:cs typeface="Arial Unicode MS"/>
              </a:rPr>
              <a:t>All</a:t>
            </a:r>
            <a:r>
              <a:rPr sz="950" spc="-25" dirty="0">
                <a:latin typeface="Arial Unicode MS"/>
                <a:cs typeface="Arial Unicode MS"/>
              </a:rPr>
              <a:t> </a:t>
            </a:r>
            <a:r>
              <a:rPr sz="950" spc="45" dirty="0">
                <a:latin typeface="Arial Unicode MS"/>
                <a:cs typeface="Arial Unicode MS"/>
              </a:rPr>
              <a:t>other</a:t>
            </a:r>
            <a:r>
              <a:rPr sz="950" spc="5" dirty="0">
                <a:latin typeface="Arial Unicode MS"/>
                <a:cs typeface="Arial Unicode MS"/>
              </a:rPr>
              <a:t> </a:t>
            </a:r>
            <a:r>
              <a:rPr sz="950" spc="20" dirty="0">
                <a:latin typeface="Arial Unicode MS"/>
                <a:cs typeface="Arial Unicode MS"/>
              </a:rPr>
              <a:t>applications</a:t>
            </a:r>
            <a:r>
              <a:rPr sz="950" dirty="0">
                <a:latin typeface="Arial Unicode MS"/>
                <a:cs typeface="Arial Unicode MS"/>
              </a:rPr>
              <a:t> </a:t>
            </a:r>
            <a:r>
              <a:rPr sz="950" spc="25" dirty="0">
                <a:latin typeface="Arial Unicode MS"/>
                <a:cs typeface="Arial Unicode MS"/>
              </a:rPr>
              <a:t>could</a:t>
            </a:r>
            <a:r>
              <a:rPr sz="950" spc="-5" dirty="0">
                <a:latin typeface="Arial Unicode MS"/>
                <a:cs typeface="Arial Unicode MS"/>
              </a:rPr>
              <a:t> </a:t>
            </a:r>
            <a:r>
              <a:rPr sz="950" spc="25" dirty="0">
                <a:latin typeface="Arial Unicode MS"/>
                <a:cs typeface="Arial Unicode MS"/>
              </a:rPr>
              <a:t>be</a:t>
            </a:r>
            <a:r>
              <a:rPr sz="950" spc="5" dirty="0">
                <a:latin typeface="Arial Unicode MS"/>
                <a:cs typeface="Arial Unicode MS"/>
              </a:rPr>
              <a:t> </a:t>
            </a:r>
            <a:r>
              <a:rPr sz="950" spc="20" dirty="0">
                <a:latin typeface="Arial Unicode MS"/>
                <a:cs typeface="Arial Unicode MS"/>
              </a:rPr>
              <a:t>well</a:t>
            </a:r>
            <a:r>
              <a:rPr sz="950" spc="-15" dirty="0">
                <a:latin typeface="Arial Unicode MS"/>
                <a:cs typeface="Arial Unicode MS"/>
              </a:rPr>
              <a:t> </a:t>
            </a:r>
            <a:r>
              <a:rPr sz="950" spc="30" dirty="0">
                <a:latin typeface="Arial Unicode MS"/>
                <a:cs typeface="Arial Unicode MS"/>
              </a:rPr>
              <a:t>justified</a:t>
            </a:r>
            <a:r>
              <a:rPr sz="950" spc="10" dirty="0">
                <a:latin typeface="Arial Unicode MS"/>
                <a:cs typeface="Arial Unicode MS"/>
              </a:rPr>
              <a:t> based</a:t>
            </a:r>
            <a:r>
              <a:rPr sz="950" spc="5" dirty="0">
                <a:latin typeface="Arial Unicode MS"/>
                <a:cs typeface="Arial Unicode MS"/>
              </a:rPr>
              <a:t> </a:t>
            </a:r>
            <a:r>
              <a:rPr sz="950" spc="45" dirty="0">
                <a:latin typeface="Arial Unicode MS"/>
                <a:cs typeface="Arial Unicode MS"/>
              </a:rPr>
              <a:t>on</a:t>
            </a:r>
            <a:r>
              <a:rPr sz="950" spc="-20" dirty="0">
                <a:latin typeface="Arial Unicode MS"/>
                <a:cs typeface="Arial Unicode MS"/>
              </a:rPr>
              <a:t> </a:t>
            </a:r>
            <a:r>
              <a:rPr sz="950" spc="40" dirty="0">
                <a:latin typeface="Arial Unicode MS"/>
                <a:cs typeface="Arial Unicode MS"/>
              </a:rPr>
              <a:t>the</a:t>
            </a:r>
            <a:r>
              <a:rPr sz="950" spc="10" dirty="0">
                <a:latin typeface="Arial Unicode MS"/>
                <a:cs typeface="Arial Unicode MS"/>
              </a:rPr>
              <a:t> </a:t>
            </a:r>
            <a:r>
              <a:rPr sz="950" spc="25" dirty="0">
                <a:latin typeface="Arial Unicode MS"/>
                <a:cs typeface="Arial Unicode MS"/>
              </a:rPr>
              <a:t>criteria</a:t>
            </a:r>
            <a:r>
              <a:rPr sz="950" spc="-15" dirty="0">
                <a:latin typeface="Arial Unicode MS"/>
                <a:cs typeface="Arial Unicode MS"/>
              </a:rPr>
              <a:t> </a:t>
            </a:r>
            <a:r>
              <a:rPr sz="950" spc="30" dirty="0">
                <a:latin typeface="Arial Unicode MS"/>
                <a:cs typeface="Arial Unicode MS"/>
              </a:rPr>
              <a:t>you</a:t>
            </a:r>
            <a:r>
              <a:rPr sz="950" spc="-20" dirty="0">
                <a:latin typeface="Arial Unicode MS"/>
                <a:cs typeface="Arial Unicode MS"/>
              </a:rPr>
              <a:t> </a:t>
            </a:r>
            <a:r>
              <a:rPr sz="950" spc="15" dirty="0">
                <a:latin typeface="Arial Unicode MS"/>
                <a:cs typeface="Arial Unicode MS"/>
              </a:rPr>
              <a:t>researched</a:t>
            </a:r>
            <a:r>
              <a:rPr sz="950" spc="35" dirty="0">
                <a:latin typeface="Arial Unicode MS"/>
                <a:cs typeface="Arial Unicode MS"/>
              </a:rPr>
              <a:t> </a:t>
            </a:r>
            <a:r>
              <a:rPr sz="950" spc="30" dirty="0">
                <a:latin typeface="Arial Unicode MS"/>
                <a:cs typeface="Arial Unicode MS"/>
              </a:rPr>
              <a:t>and</a:t>
            </a:r>
            <a:r>
              <a:rPr sz="950" spc="-10" dirty="0">
                <a:latin typeface="Arial Unicode MS"/>
                <a:cs typeface="Arial Unicode MS"/>
              </a:rPr>
              <a:t> </a:t>
            </a:r>
            <a:r>
              <a:rPr sz="950" spc="40" dirty="0">
                <a:latin typeface="Arial Unicode MS"/>
                <a:cs typeface="Arial Unicode MS"/>
              </a:rPr>
              <a:t>the</a:t>
            </a:r>
            <a:r>
              <a:rPr sz="950" spc="5" dirty="0">
                <a:latin typeface="Arial Unicode MS"/>
                <a:cs typeface="Arial Unicode MS"/>
              </a:rPr>
              <a:t> </a:t>
            </a:r>
            <a:r>
              <a:rPr sz="950" spc="25" dirty="0">
                <a:latin typeface="Arial Unicode MS"/>
                <a:cs typeface="Arial Unicode MS"/>
              </a:rPr>
              <a:t>data</a:t>
            </a:r>
            <a:r>
              <a:rPr sz="950" spc="5" dirty="0">
                <a:latin typeface="Arial Unicode MS"/>
                <a:cs typeface="Arial Unicode MS"/>
              </a:rPr>
              <a:t> </a:t>
            </a:r>
            <a:r>
              <a:rPr sz="950" spc="25" dirty="0">
                <a:latin typeface="Arial Unicode MS"/>
                <a:cs typeface="Arial Unicode MS"/>
              </a:rPr>
              <a:t>provided.</a:t>
            </a:r>
            <a:endParaRPr sz="950">
              <a:latin typeface="Arial Unicode MS"/>
              <a:cs typeface="Arial Unicode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1162</Words>
  <PresentationFormat>Custom</PresentationFormat>
  <Paragraphs>68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Arial Unicode MS</vt:lpstr>
      <vt:lpstr>Segoe UI Light</vt:lpstr>
      <vt:lpstr>Times New Roman</vt:lpstr>
      <vt:lpstr>Office Theme</vt:lpstr>
      <vt:lpstr>Cloud Suitability Assessment – Cloud Accelerators and Inhibitors</vt:lpstr>
      <vt:lpstr>Cloud Suitability Assessment – Application Prioritisation Highlighted below are the applications that should be prioritised for the Cloud Proof of Concept (POC) and a brief justification as to why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Transformation Journey – The Deloitte Approach</dc:title>
  <dc:creator>lunguroiu@deloitte.com.au;hal-khudairy@deloitte.com.au;matgeorge@deloitte.com.au;dkissane@deloitte.com.au</dc:creator>
  <cp:lastModifiedBy>Dell</cp:lastModifiedBy>
  <cp:revision>1</cp:revision>
  <dcterms:created xsi:type="dcterms:W3CDTF">2020-06-05T20:02:25Z</dcterms:created>
  <dcterms:modified xsi:type="dcterms:W3CDTF">2020-07-08T03:26:40Z</dcterms:modified>
</cp:coreProperties>
</file>